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9" r:id="rId4"/>
    <p:sldId id="275" r:id="rId5"/>
    <p:sldId id="276" r:id="rId6"/>
    <p:sldId id="277" r:id="rId7"/>
    <p:sldId id="278" r:id="rId8"/>
    <p:sldId id="281" r:id="rId9"/>
    <p:sldId id="282" r:id="rId10"/>
    <p:sldId id="258" r:id="rId11"/>
    <p:sldId id="283" r:id="rId12"/>
    <p:sldId id="261" r:id="rId13"/>
    <p:sldId id="284" r:id="rId14"/>
    <p:sldId id="262" r:id="rId15"/>
    <p:sldId id="267" r:id="rId16"/>
    <p:sldId id="285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698" autoAdjust="0"/>
  </p:normalViewPr>
  <p:slideViewPr>
    <p:cSldViewPr>
      <p:cViewPr varScale="1">
        <p:scale>
          <a:sx n="92" d="100"/>
          <a:sy n="92" d="100"/>
        </p:scale>
        <p:origin x="-4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01ECD7-8D89-495A-A375-655D09C6346C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87EFE0-C164-4F70-B1E9-53D0586EEC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Hand out ropes as shown in slide.</a:t>
            </a:r>
          </a:p>
          <a:p>
            <a:endParaRPr lang="en-US" dirty="0" smtClean="0"/>
          </a:p>
          <a:p>
            <a:r>
              <a:rPr lang="en-US" baseline="0" dirty="0" smtClean="0"/>
              <a:t>Groups 3 &amp; 4 do not have a monochromatic K</a:t>
            </a:r>
            <a:r>
              <a:rPr lang="en-US" baseline="-25000" dirty="0" smtClean="0"/>
              <a:t>3</a:t>
            </a:r>
            <a:r>
              <a:rPr lang="en-US" baseline="0" dirty="0" smtClean="0"/>
              <a:t>, so R(3,3) &gt;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7EFE0-C164-4F70-B1E9-53D0586EEC6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E07A2A-8B13-4491-A07C-614ECCCF0231}" type="slidenum">
              <a:rPr lang="en-US"/>
              <a:pPr/>
              <a:t>4</a:t>
            </a:fld>
            <a:endParaRPr lang="en-US"/>
          </a:p>
        </p:txBody>
      </p:sp>
      <p:sp>
        <p:nvSpPr>
          <p:cNvPr id="32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r>
              <a:rPr lang="en-US" dirty="0" smtClean="0"/>
              <a:t>Hand out ropes as shown in slide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groups with 4 red ropes does not have a monochromatic K</a:t>
            </a:r>
            <a:r>
              <a:rPr lang="en-US" baseline="-25000" dirty="0" smtClean="0"/>
              <a:t>3</a:t>
            </a:r>
            <a:r>
              <a:rPr lang="en-US" baseline="0" dirty="0" smtClean="0"/>
              <a:t>, so R(3,3) &gt; 4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3F11ED0-2D72-4592-83A9-CB0DD39AE91B}" type="slidenum">
              <a:rPr lang="en-US"/>
              <a:pPr/>
              <a:t>5</a:t>
            </a:fld>
            <a:endParaRPr 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5275D5-5B2E-4FDF-B6ED-7724D8AA0860}" type="slidenum">
              <a:rPr lang="en-US"/>
              <a:pPr/>
              <a:t>6</a:t>
            </a:fld>
            <a:endParaRPr lang="en-US"/>
          </a:p>
        </p:txBody>
      </p:sp>
      <p:sp>
        <p:nvSpPr>
          <p:cNvPr id="34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8734D6-F8D7-48DD-9FB5-4B3F603BED3F}" type="slidenum">
              <a:rPr lang="en-US"/>
              <a:pPr/>
              <a:t>7</a:t>
            </a:fld>
            <a:endParaRPr lang="en-US"/>
          </a:p>
        </p:txBody>
      </p:sp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2324DEF-CEEE-483C-A52D-67B2B639BC49}" type="slidenum">
              <a:rPr lang="en-US"/>
              <a:pPr/>
              <a:t>8</a:t>
            </a:fld>
            <a:endParaRPr lang="en-US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0712B18-B044-441F-91BF-9D53934C92F9}" type="slidenum">
              <a:rPr lang="en-US"/>
              <a:pPr/>
              <a:t>9</a:t>
            </a:fld>
            <a:endParaRPr lang="en-US"/>
          </a:p>
        </p:txBody>
      </p:sp>
      <p:sp>
        <p:nvSpPr>
          <p:cNvPr id="39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DDE48C4-8CDA-4F40-90DA-AFB77BAE46BB}" type="slidenum">
              <a:rPr lang="en-US"/>
              <a:pPr/>
              <a:t>11</a:t>
            </a:fld>
            <a:endParaRPr lang="en-US"/>
          </a:p>
        </p:txBody>
      </p:sp>
      <p:sp>
        <p:nvSpPr>
          <p:cNvPr id="40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CDCB-E154-49B3-A02D-95F2775EAFEE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39C-9903-4D35-92EA-73D101422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CDCB-E154-49B3-A02D-95F2775EAFEE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39C-9903-4D35-92EA-73D101422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CDCB-E154-49B3-A02D-95F2775EAFEE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39C-9903-4D35-92EA-73D101422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CDCB-E154-49B3-A02D-95F2775EAFEE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39C-9903-4D35-92EA-73D101422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CDCB-E154-49B3-A02D-95F2775EAFEE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39C-9903-4D35-92EA-73D101422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CDCB-E154-49B3-A02D-95F2775EAFEE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39C-9903-4D35-92EA-73D101422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CDCB-E154-49B3-A02D-95F2775EAFEE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39C-9903-4D35-92EA-73D101422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CDCB-E154-49B3-A02D-95F2775EAFEE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39C-9903-4D35-92EA-73D101422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CDCB-E154-49B3-A02D-95F2775EAFEE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39C-9903-4D35-92EA-73D101422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CDCB-E154-49B3-A02D-95F2775EAFEE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39C-9903-4D35-92EA-73D101422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CDCB-E154-49B3-A02D-95F2775EAFEE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39C-9903-4D35-92EA-73D101422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6481" y="1604329"/>
            <a:ext cx="8226720" cy="452495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456481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>
          <a:xfrm>
            <a:off x="6556321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04CAE553-8B70-478E-95A3-09FD5E93FF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5CDCB-E154-49B3-A02D-95F2775EAFEE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CC39C-9903-4D35-92EA-73D101422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How Many People Does it Take to</a:t>
            </a:r>
            <a:r>
              <a:rPr lang="en-US" dirty="0" smtClean="0"/>
              <a:t>…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b="1" dirty="0" smtClean="0"/>
              <a:t>A Parallel Approach to the Party Problem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Party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people need to attend a party to </a:t>
            </a:r>
            <a:r>
              <a:rPr lang="en-US" b="1" u="sng" dirty="0" smtClean="0"/>
              <a:t>guarantee</a:t>
            </a:r>
            <a:r>
              <a:rPr lang="en-US" dirty="0" smtClean="0"/>
              <a:t> that there is group of </a:t>
            </a:r>
            <a:r>
              <a:rPr lang="en-US" i="1" dirty="0" smtClean="0"/>
              <a:t>m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people who all know each other</a:t>
            </a:r>
            <a:r>
              <a:rPr lang="en-US" dirty="0" smtClean="0"/>
              <a:t> or a group of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people who are all complete strangers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smtClean="0"/>
              <a:t>R(m, n)</a:t>
            </a:r>
          </a:p>
          <a:p>
            <a:endParaRPr lang="en-US" dirty="0" smtClean="0"/>
          </a:p>
          <a:p>
            <a:r>
              <a:rPr lang="en-US" dirty="0" smtClean="0"/>
              <a:t>We focus on R(m, m)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R(3, 3)?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 be at least 3!</a:t>
            </a:r>
          </a:p>
          <a:p>
            <a:r>
              <a:rPr lang="en-US" dirty="0" smtClean="0"/>
              <a:t>If we use </a:t>
            </a:r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 ropes and </a:t>
            </a:r>
            <a:r>
              <a:rPr lang="en-US" dirty="0" smtClean="0">
                <a:solidFill>
                  <a:srgbClr val="0070C0"/>
                </a:solidFill>
              </a:rPr>
              <a:t>blue</a:t>
            </a:r>
            <a:r>
              <a:rPr lang="en-US" dirty="0" smtClean="0"/>
              <a:t> ropes to represent </a:t>
            </a:r>
            <a:r>
              <a:rPr lang="en-US" dirty="0" smtClean="0">
                <a:solidFill>
                  <a:srgbClr val="0070C0"/>
                </a:solidFill>
              </a:rPr>
              <a:t>know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FF0000"/>
                </a:solidFill>
              </a:rPr>
              <a:t>don’t know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Volunteers!  4 groups of 3, use these ropes (hand them out)</a:t>
            </a:r>
            <a:endParaRPr lang="en-US" dirty="0"/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152400" y="44196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81000" y="46482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371600" y="44196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600200" y="46482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838200" y="54102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066800" y="56388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0" name="Line 28"/>
          <p:cNvSpPr>
            <a:spLocks noChangeShapeType="1"/>
          </p:cNvSpPr>
          <p:nvPr/>
        </p:nvSpPr>
        <p:spPr bwMode="auto">
          <a:xfrm>
            <a:off x="2971800" y="5105400"/>
            <a:ext cx="304800" cy="533400"/>
          </a:xfrm>
          <a:prstGeom prst="line">
            <a:avLst/>
          </a:prstGeom>
          <a:noFill/>
          <a:ln w="5472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 flipV="1">
            <a:off x="1524000" y="5105400"/>
            <a:ext cx="152400" cy="609600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35"/>
          <p:cNvSpPr>
            <a:spLocks noChangeShapeType="1"/>
          </p:cNvSpPr>
          <p:nvPr/>
        </p:nvSpPr>
        <p:spPr bwMode="auto">
          <a:xfrm>
            <a:off x="838200" y="4724400"/>
            <a:ext cx="533400" cy="0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Line 37"/>
          <p:cNvSpPr>
            <a:spLocks noChangeShapeType="1"/>
          </p:cNvSpPr>
          <p:nvPr/>
        </p:nvSpPr>
        <p:spPr bwMode="auto">
          <a:xfrm flipV="1">
            <a:off x="3886200" y="5105400"/>
            <a:ext cx="228600" cy="457200"/>
          </a:xfrm>
          <a:prstGeom prst="line">
            <a:avLst/>
          </a:prstGeom>
          <a:noFill/>
          <a:ln w="5472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Line 41"/>
          <p:cNvSpPr>
            <a:spLocks noChangeShapeType="1"/>
          </p:cNvSpPr>
          <p:nvPr/>
        </p:nvSpPr>
        <p:spPr bwMode="auto">
          <a:xfrm>
            <a:off x="533400" y="5105400"/>
            <a:ext cx="304800" cy="609600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Line 43"/>
          <p:cNvSpPr>
            <a:spLocks noChangeShapeType="1"/>
          </p:cNvSpPr>
          <p:nvPr/>
        </p:nvSpPr>
        <p:spPr bwMode="auto">
          <a:xfrm flipH="1" flipV="1">
            <a:off x="3276600" y="4724400"/>
            <a:ext cx="533400" cy="0"/>
          </a:xfrm>
          <a:prstGeom prst="line">
            <a:avLst/>
          </a:prstGeom>
          <a:noFill/>
          <a:ln w="5472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Oval 2"/>
          <p:cNvSpPr>
            <a:spLocks noChangeArrowheads="1"/>
          </p:cNvSpPr>
          <p:nvPr/>
        </p:nvSpPr>
        <p:spPr bwMode="auto">
          <a:xfrm>
            <a:off x="2590800" y="44196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2819400" y="46482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8" name="Oval 4"/>
          <p:cNvSpPr>
            <a:spLocks noChangeArrowheads="1"/>
          </p:cNvSpPr>
          <p:nvPr/>
        </p:nvSpPr>
        <p:spPr bwMode="auto">
          <a:xfrm>
            <a:off x="3810000" y="44196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4038600" y="46482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" name="Oval 6"/>
          <p:cNvSpPr>
            <a:spLocks noChangeArrowheads="1"/>
          </p:cNvSpPr>
          <p:nvPr/>
        </p:nvSpPr>
        <p:spPr bwMode="auto">
          <a:xfrm>
            <a:off x="3276600" y="54102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3505200" y="56388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" name="Oval 2"/>
          <p:cNvSpPr>
            <a:spLocks noChangeArrowheads="1"/>
          </p:cNvSpPr>
          <p:nvPr/>
        </p:nvSpPr>
        <p:spPr bwMode="auto">
          <a:xfrm>
            <a:off x="4953000" y="44196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5181600" y="46482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" name="Oval 4"/>
          <p:cNvSpPr>
            <a:spLocks noChangeArrowheads="1"/>
          </p:cNvSpPr>
          <p:nvPr/>
        </p:nvSpPr>
        <p:spPr bwMode="auto">
          <a:xfrm>
            <a:off x="6172200" y="44196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6400800" y="46482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" name="Oval 6"/>
          <p:cNvSpPr>
            <a:spLocks noChangeArrowheads="1"/>
          </p:cNvSpPr>
          <p:nvPr/>
        </p:nvSpPr>
        <p:spPr bwMode="auto">
          <a:xfrm>
            <a:off x="5638800" y="54102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5867400" y="56388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8" name="Line 33"/>
          <p:cNvSpPr>
            <a:spLocks noChangeShapeType="1"/>
          </p:cNvSpPr>
          <p:nvPr/>
        </p:nvSpPr>
        <p:spPr bwMode="auto">
          <a:xfrm flipV="1">
            <a:off x="6324600" y="5105400"/>
            <a:ext cx="152400" cy="609600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" name="Oval 2"/>
          <p:cNvSpPr>
            <a:spLocks noChangeArrowheads="1"/>
          </p:cNvSpPr>
          <p:nvPr/>
        </p:nvSpPr>
        <p:spPr bwMode="auto">
          <a:xfrm>
            <a:off x="7086600" y="43434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7315200" y="45720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31" name="Oval 4"/>
          <p:cNvSpPr>
            <a:spLocks noChangeArrowheads="1"/>
          </p:cNvSpPr>
          <p:nvPr/>
        </p:nvSpPr>
        <p:spPr bwMode="auto">
          <a:xfrm>
            <a:off x="8305800" y="43434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8534400" y="45720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3" name="Oval 6"/>
          <p:cNvSpPr>
            <a:spLocks noChangeArrowheads="1"/>
          </p:cNvSpPr>
          <p:nvPr/>
        </p:nvSpPr>
        <p:spPr bwMode="auto">
          <a:xfrm>
            <a:off x="7772400" y="53340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8001000" y="55626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 flipV="1">
            <a:off x="8458200" y="5029200"/>
            <a:ext cx="152400" cy="609600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7772400" y="4648200"/>
            <a:ext cx="533400" cy="0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" name="Line 43"/>
          <p:cNvSpPr>
            <a:spLocks noChangeShapeType="1"/>
          </p:cNvSpPr>
          <p:nvPr/>
        </p:nvSpPr>
        <p:spPr bwMode="auto">
          <a:xfrm flipH="1" flipV="1">
            <a:off x="5638800" y="4724400"/>
            <a:ext cx="533400" cy="0"/>
          </a:xfrm>
          <a:prstGeom prst="line">
            <a:avLst/>
          </a:prstGeom>
          <a:noFill/>
          <a:ln w="5472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" name="Line 28"/>
          <p:cNvSpPr>
            <a:spLocks noChangeShapeType="1"/>
          </p:cNvSpPr>
          <p:nvPr/>
        </p:nvSpPr>
        <p:spPr bwMode="auto">
          <a:xfrm>
            <a:off x="5334000" y="5105400"/>
            <a:ext cx="304800" cy="533400"/>
          </a:xfrm>
          <a:prstGeom prst="line">
            <a:avLst/>
          </a:prstGeom>
          <a:noFill/>
          <a:ln w="5472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" name="Line 28"/>
          <p:cNvSpPr>
            <a:spLocks noChangeShapeType="1"/>
          </p:cNvSpPr>
          <p:nvPr/>
        </p:nvSpPr>
        <p:spPr bwMode="auto">
          <a:xfrm>
            <a:off x="7467600" y="5029200"/>
            <a:ext cx="304800" cy="533400"/>
          </a:xfrm>
          <a:prstGeom prst="line">
            <a:avLst/>
          </a:prstGeom>
          <a:noFill/>
          <a:ln w="5472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Box 65"/>
          <p:cNvSpPr txBox="1">
            <a:spLocks noChangeArrowheads="1"/>
          </p:cNvSpPr>
          <p:nvPr/>
        </p:nvSpPr>
        <p:spPr bwMode="auto">
          <a:xfrm>
            <a:off x="1001713" y="6218238"/>
            <a:ext cx="79136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Group 1	</a:t>
            </a:r>
            <a:r>
              <a:rPr lang="en-US" dirty="0" smtClean="0"/>
              <a:t>	    </a:t>
            </a:r>
            <a:r>
              <a:rPr lang="en-US" dirty="0"/>
              <a:t>Group 2	</a:t>
            </a:r>
            <a:r>
              <a:rPr lang="en-US" dirty="0" smtClean="0"/>
              <a:t> 	   </a:t>
            </a:r>
            <a:r>
              <a:rPr lang="en-US" dirty="0"/>
              <a:t>Group 3	</a:t>
            </a:r>
            <a:r>
              <a:rPr lang="en-US" dirty="0" smtClean="0"/>
              <a:t>  </a:t>
            </a:r>
            <a:r>
              <a:rPr lang="en-US" dirty="0"/>
              <a:t>	</a:t>
            </a:r>
            <a:r>
              <a:rPr lang="en-US" dirty="0" smtClean="0"/>
              <a:t>     Group </a:t>
            </a:r>
            <a:r>
              <a:rPr lang="en-US" dirty="0"/>
              <a:t>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313953"/>
            <a:ext cx="8228160" cy="1062832"/>
          </a:xfrm>
          <a:ln/>
        </p:spPr>
        <p:txBody>
          <a:bodyPr tIns="35203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3 Not Right?  Try 4!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1" y="1604329"/>
            <a:ext cx="8228160" cy="4676171"/>
          </a:xfrm>
          <a:ln/>
        </p:spPr>
        <p:txBody>
          <a:bodyPr/>
          <a:lstStyle/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How many hands do you have?  How much rope?</a:t>
            </a: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sz="1500" dirty="0"/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How tangled can I get you?</a:t>
            </a: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sz="1500" dirty="0"/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Fun to visualize</a:t>
            </a: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sz="1500" dirty="0"/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Go 2D using graphs</a:t>
            </a:r>
          </a:p>
          <a:p>
            <a:pPr marL="783372" lvl="1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Vertices</a:t>
            </a:r>
          </a:p>
          <a:p>
            <a:pPr marL="783372" lvl="1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Edges</a:t>
            </a:r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7326313" y="41148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554913" y="43434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6324600" y="56388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553200" y="58674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7326313" y="52578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554913" y="54864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164513" y="57150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8393113" y="59436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2" name="Line 28"/>
          <p:cNvSpPr>
            <a:spLocks noChangeShapeType="1"/>
          </p:cNvSpPr>
          <p:nvPr/>
        </p:nvSpPr>
        <p:spPr bwMode="auto">
          <a:xfrm flipH="1">
            <a:off x="4800600" y="4267200"/>
            <a:ext cx="304800" cy="457200"/>
          </a:xfrm>
          <a:prstGeom prst="line">
            <a:avLst/>
          </a:prstGeom>
          <a:noFill/>
          <a:ln w="5472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Line 33"/>
          <p:cNvSpPr>
            <a:spLocks noChangeShapeType="1"/>
          </p:cNvSpPr>
          <p:nvPr/>
        </p:nvSpPr>
        <p:spPr bwMode="auto">
          <a:xfrm flipV="1">
            <a:off x="6716713" y="4648200"/>
            <a:ext cx="685800" cy="990600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Line 35"/>
          <p:cNvSpPr>
            <a:spLocks noChangeShapeType="1"/>
          </p:cNvSpPr>
          <p:nvPr/>
        </p:nvSpPr>
        <p:spPr bwMode="auto">
          <a:xfrm>
            <a:off x="7021513" y="6019800"/>
            <a:ext cx="1143000" cy="0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Line 37"/>
          <p:cNvSpPr>
            <a:spLocks noChangeShapeType="1"/>
          </p:cNvSpPr>
          <p:nvPr/>
        </p:nvSpPr>
        <p:spPr bwMode="auto">
          <a:xfrm>
            <a:off x="4648200" y="5334000"/>
            <a:ext cx="381000" cy="533400"/>
          </a:xfrm>
          <a:prstGeom prst="line">
            <a:avLst/>
          </a:prstGeom>
          <a:noFill/>
          <a:ln w="5472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41"/>
          <p:cNvSpPr>
            <a:spLocks noChangeShapeType="1"/>
          </p:cNvSpPr>
          <p:nvPr/>
        </p:nvSpPr>
        <p:spPr bwMode="auto">
          <a:xfrm>
            <a:off x="7935913" y="4724400"/>
            <a:ext cx="457200" cy="990600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Line 43"/>
          <p:cNvSpPr>
            <a:spLocks noChangeShapeType="1"/>
          </p:cNvSpPr>
          <p:nvPr/>
        </p:nvSpPr>
        <p:spPr bwMode="auto">
          <a:xfrm flipH="1" flipV="1">
            <a:off x="5334000" y="4419600"/>
            <a:ext cx="76200" cy="1219200"/>
          </a:xfrm>
          <a:prstGeom prst="line">
            <a:avLst/>
          </a:prstGeom>
          <a:noFill/>
          <a:ln w="5472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Oval 2"/>
          <p:cNvSpPr>
            <a:spLocks noChangeArrowheads="1"/>
          </p:cNvSpPr>
          <p:nvPr/>
        </p:nvSpPr>
        <p:spPr bwMode="auto">
          <a:xfrm>
            <a:off x="5029200" y="37338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5257800" y="39624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0" name="Oval 4"/>
          <p:cNvSpPr>
            <a:spLocks noChangeArrowheads="1"/>
          </p:cNvSpPr>
          <p:nvPr/>
        </p:nvSpPr>
        <p:spPr bwMode="auto">
          <a:xfrm>
            <a:off x="4267200" y="46482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4495800" y="48768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" name="Oval 6"/>
          <p:cNvSpPr>
            <a:spLocks noChangeArrowheads="1"/>
          </p:cNvSpPr>
          <p:nvPr/>
        </p:nvSpPr>
        <p:spPr bwMode="auto">
          <a:xfrm>
            <a:off x="5029200" y="56388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5257800" y="58674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4" name="Oval 8"/>
          <p:cNvSpPr>
            <a:spLocks noChangeArrowheads="1"/>
          </p:cNvSpPr>
          <p:nvPr/>
        </p:nvSpPr>
        <p:spPr bwMode="auto">
          <a:xfrm>
            <a:off x="5715000" y="46482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5943600" y="4876800"/>
            <a:ext cx="22860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r>
              <a:rPr lang="en-US" b="1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" name="Line 35"/>
          <p:cNvSpPr>
            <a:spLocks noChangeShapeType="1"/>
          </p:cNvSpPr>
          <p:nvPr/>
        </p:nvSpPr>
        <p:spPr bwMode="auto">
          <a:xfrm>
            <a:off x="4953000" y="5029200"/>
            <a:ext cx="762000" cy="0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Line 35"/>
          <p:cNvSpPr>
            <a:spLocks noChangeShapeType="1"/>
          </p:cNvSpPr>
          <p:nvPr/>
        </p:nvSpPr>
        <p:spPr bwMode="auto">
          <a:xfrm flipV="1">
            <a:off x="7631113" y="4800600"/>
            <a:ext cx="0" cy="457200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" name="Line 41"/>
          <p:cNvSpPr>
            <a:spLocks noChangeShapeType="1"/>
          </p:cNvSpPr>
          <p:nvPr/>
        </p:nvSpPr>
        <p:spPr bwMode="auto">
          <a:xfrm>
            <a:off x="5638800" y="4343400"/>
            <a:ext cx="228600" cy="381000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" name="Line 41"/>
          <p:cNvSpPr>
            <a:spLocks noChangeShapeType="1"/>
          </p:cNvSpPr>
          <p:nvPr/>
        </p:nvSpPr>
        <p:spPr bwMode="auto">
          <a:xfrm flipH="1">
            <a:off x="5638800" y="5334000"/>
            <a:ext cx="304800" cy="381000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" name="Line 37"/>
          <p:cNvSpPr>
            <a:spLocks noChangeShapeType="1"/>
          </p:cNvSpPr>
          <p:nvPr/>
        </p:nvSpPr>
        <p:spPr bwMode="auto">
          <a:xfrm flipV="1">
            <a:off x="6945313" y="5638800"/>
            <a:ext cx="381000" cy="152400"/>
          </a:xfrm>
          <a:prstGeom prst="line">
            <a:avLst/>
          </a:prstGeom>
          <a:noFill/>
          <a:ln w="5472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" name="Line 37"/>
          <p:cNvSpPr>
            <a:spLocks noChangeShapeType="1"/>
          </p:cNvSpPr>
          <p:nvPr/>
        </p:nvSpPr>
        <p:spPr bwMode="auto">
          <a:xfrm>
            <a:off x="8012113" y="5715000"/>
            <a:ext cx="228600" cy="152400"/>
          </a:xfrm>
          <a:prstGeom prst="line">
            <a:avLst/>
          </a:prstGeom>
          <a:noFill/>
          <a:ln w="5472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313953"/>
            <a:ext cx="8228160" cy="1062832"/>
          </a:xfrm>
          <a:ln/>
        </p:spPr>
        <p:txBody>
          <a:bodyPr tIns="35203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Terminology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1" y="1604329"/>
            <a:ext cx="8228160" cy="4444307"/>
          </a:xfrm>
          <a:ln/>
        </p:spPr>
        <p:txBody>
          <a:bodyPr/>
          <a:lstStyle/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Complete Graph </a:t>
            </a:r>
            <a:r>
              <a:rPr lang="en-US" dirty="0" err="1"/>
              <a:t>K</a:t>
            </a:r>
            <a:r>
              <a:rPr lang="en-US" baseline="-20000" dirty="0" err="1"/>
              <a:t>n</a:t>
            </a:r>
            <a:endParaRPr lang="en-US" baseline="-20000" dirty="0"/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dirty="0"/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Subgraph</a:t>
            </a: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dirty="0"/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Edges in </a:t>
            </a:r>
            <a:r>
              <a:rPr lang="en-US" dirty="0" err="1"/>
              <a:t>K</a:t>
            </a:r>
            <a:r>
              <a:rPr lang="en-US" baseline="-20000" dirty="0" err="1"/>
              <a:t>n</a:t>
            </a:r>
            <a:r>
              <a:rPr lang="en-US" dirty="0"/>
              <a:t> = (n*(n-1))/2     Why?</a:t>
            </a: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4334400" y="3313789"/>
          <a:ext cx="64800" cy="156976"/>
        </p:xfrm>
        <a:graphic>
          <a:graphicData uri="http://schemas.openxmlformats.org/presentationml/2006/ole">
            <p:oleObj spid="_x0000_s1026" r:id="rId4" imgW="72000" imgH="173520" progId="opendocument.MathDocument.1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313953"/>
            <a:ext cx="8228160" cy="1062832"/>
          </a:xfrm>
          <a:ln/>
        </p:spPr>
        <p:txBody>
          <a:bodyPr tIns="35203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Showing R(3</a:t>
            </a:r>
            <a:r>
              <a:rPr lang="en-US" dirty="0" smtClean="0"/>
              <a:t>, 3</a:t>
            </a:r>
            <a:r>
              <a:rPr lang="en-US" dirty="0"/>
              <a:t>) = n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1" y="1604329"/>
            <a:ext cx="8228160" cy="4651688"/>
          </a:xfrm>
          <a:ln/>
        </p:spPr>
        <p:txBody>
          <a:bodyPr>
            <a:normAutofit lnSpcReduction="10000"/>
          </a:bodyPr>
          <a:lstStyle/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Must show every possible graph with n vertices contains red or blue K</a:t>
            </a:r>
            <a:r>
              <a:rPr lang="en-US" baseline="-20000" dirty="0"/>
              <a:t>3</a:t>
            </a: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sz="1500" dirty="0"/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How many graphs do we need to check to show R(3,3) = n?</a:t>
            </a: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sz="1500" dirty="0"/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n vertices → (n*(n-1))/2 edges, each w/2 choices (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 or </a:t>
            </a:r>
            <a:r>
              <a:rPr lang="en-US" dirty="0">
                <a:solidFill>
                  <a:srgbClr val="0066CC"/>
                </a:solidFill>
              </a:rPr>
              <a:t>blue</a:t>
            </a:r>
            <a:r>
              <a:rPr lang="en-US" dirty="0"/>
              <a:t>) so </a:t>
            </a:r>
            <a:r>
              <a:rPr lang="en-US" sz="3600" dirty="0"/>
              <a:t>2</a:t>
            </a:r>
            <a:r>
              <a:rPr lang="en-US" sz="3600" baseline="33000" dirty="0"/>
              <a:t>(n*(n-1))/2</a:t>
            </a:r>
            <a:r>
              <a:rPr lang="en-US" dirty="0"/>
              <a:t> graphs</a:t>
            </a: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sz="1500" dirty="0"/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If n = 3...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313953"/>
            <a:ext cx="8228160" cy="1062832"/>
          </a:xfrm>
          <a:ln/>
        </p:spPr>
        <p:txBody>
          <a:bodyPr tIns="35203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If R(3,3) = </a:t>
            </a:r>
            <a:r>
              <a:rPr lang="en-US" dirty="0" smtClean="0"/>
              <a:t>5...</a:t>
            </a:r>
            <a:endParaRPr lang="en-US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1" y="1604329"/>
            <a:ext cx="8228160" cy="4444307"/>
          </a:xfrm>
          <a:ln/>
        </p:spPr>
        <p:txBody>
          <a:bodyPr/>
          <a:lstStyle/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Must </a:t>
            </a:r>
            <a:r>
              <a:rPr lang="en-US" dirty="0" smtClean="0"/>
              <a:t>check all graphs with 5 vertices...</a:t>
            </a:r>
            <a:endParaRPr lang="en-US" dirty="0"/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dirty="0"/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… unless we find one without </a:t>
            </a:r>
            <a:r>
              <a:rPr lang="en-US" dirty="0" smtClean="0"/>
              <a:t>monochromatic K</a:t>
            </a:r>
            <a:r>
              <a:rPr lang="en-US" baseline="-20000" dirty="0" smtClean="0"/>
              <a:t>3</a:t>
            </a:r>
            <a:endParaRPr lang="en-US" baseline="-20000" dirty="0"/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dirty="0"/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Can skip </a:t>
            </a:r>
            <a:r>
              <a:rPr lang="en-US" dirty="0" err="1" smtClean="0"/>
              <a:t>isomorphisms</a:t>
            </a:r>
            <a:r>
              <a:rPr lang="en-US" dirty="0" smtClean="0"/>
              <a:t>, but for this class, we won’t worry about that.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8160" cy="1144921"/>
          </a:xfrm>
          <a:ln/>
        </p:spPr>
        <p:txBody>
          <a:bodyPr tIns="35203">
            <a:normAutofit fontScale="90000"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Can you find a counter example or is R(3,3) = 5?</a:t>
            </a: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456481" y="1604329"/>
          <a:ext cx="8228160" cy="4526396"/>
        </p:xfrm>
        <a:graphic>
          <a:graphicData uri="http://schemas.openxmlformats.org/presentationml/2006/ole">
            <p:oleObj spid="_x0000_s3074" r:id="rId4" imgW="8942040" imgH="5040000" progId="opendocument.CalcDocument.1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8160" cy="1144921"/>
          </a:xfrm>
          <a:ln/>
        </p:spPr>
        <p:txBody>
          <a:bodyPr tIns="35203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R(3,3) </a:t>
            </a:r>
            <a:r>
              <a:rPr lang="en-US" dirty="0">
                <a:cs typeface="Arial" charset="0"/>
              </a:rPr>
              <a:t>≠</a:t>
            </a:r>
            <a:r>
              <a:rPr lang="en-US" dirty="0"/>
              <a:t> 5</a:t>
            </a:r>
          </a:p>
        </p:txBody>
      </p:sp>
      <p:sp>
        <p:nvSpPr>
          <p:cNvPr id="14338" name="Oval 2"/>
          <p:cNvSpPr>
            <a:spLocks noChangeArrowheads="1"/>
          </p:cNvSpPr>
          <p:nvPr/>
        </p:nvSpPr>
        <p:spPr bwMode="auto">
          <a:xfrm>
            <a:off x="3732480" y="2281200"/>
            <a:ext cx="622080" cy="62214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939840" y="2488582"/>
            <a:ext cx="207360" cy="3211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55221" rIns="81639" bIns="40820"/>
          <a:lstStyle/>
          <a:p>
            <a:r>
              <a:rPr lang="en-US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4976640" y="2281200"/>
            <a:ext cx="622080" cy="62214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5184000" y="2488582"/>
            <a:ext cx="207360" cy="3211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55221" rIns="81639" bIns="40820"/>
          <a:lstStyle/>
          <a:p>
            <a:r>
              <a:rPr lang="en-US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3732480" y="3732872"/>
            <a:ext cx="622080" cy="62214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3939840" y="3940254"/>
            <a:ext cx="207360" cy="3211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55221" rIns="81639" bIns="40820"/>
          <a:lstStyle/>
          <a:p>
            <a:r>
              <a:rPr lang="en-US" b="1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976640" y="3732872"/>
            <a:ext cx="622080" cy="62214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5184000" y="3940254"/>
            <a:ext cx="207360" cy="3211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55221" rIns="81639" bIns="40820"/>
          <a:lstStyle/>
          <a:p>
            <a:r>
              <a:rPr lang="en-US" b="1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5391360" y="2903345"/>
            <a:ext cx="1440" cy="829527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  <a:effectLst/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>
            <a:off x="3939840" y="2903345"/>
            <a:ext cx="1440" cy="829527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  <a:effectLst/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 flipV="1">
            <a:off x="4147200" y="2694524"/>
            <a:ext cx="829440" cy="1039789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  <a:effectLst/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4354560" y="2488581"/>
            <a:ext cx="622080" cy="1441"/>
          </a:xfrm>
          <a:prstGeom prst="line">
            <a:avLst/>
          </a:prstGeom>
          <a:noFill/>
          <a:ln w="54720">
            <a:solidFill>
              <a:srgbClr val="0070C0"/>
            </a:solidFill>
            <a:round/>
            <a:headEnd/>
            <a:tailEnd/>
          </a:ln>
          <a:effectLst/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4354560" y="4147635"/>
            <a:ext cx="622080" cy="1441"/>
          </a:xfrm>
          <a:prstGeom prst="line">
            <a:avLst/>
          </a:prstGeom>
          <a:noFill/>
          <a:ln w="54720">
            <a:solidFill>
              <a:srgbClr val="0070C0"/>
            </a:solidFill>
            <a:round/>
            <a:headEnd/>
            <a:tailEnd/>
          </a:ln>
          <a:effectLst/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 flipH="1" flipV="1">
            <a:off x="4353121" y="2694524"/>
            <a:ext cx="832320" cy="1039789"/>
          </a:xfrm>
          <a:prstGeom prst="line">
            <a:avLst/>
          </a:prstGeom>
          <a:noFill/>
          <a:ln w="54720">
            <a:solidFill>
              <a:srgbClr val="0070C0"/>
            </a:solidFill>
            <a:round/>
            <a:headEnd/>
            <a:tailEnd/>
          </a:ln>
          <a:effectLst/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14352" name="Oval 16"/>
          <p:cNvSpPr>
            <a:spLocks noChangeArrowheads="1"/>
          </p:cNvSpPr>
          <p:nvPr/>
        </p:nvSpPr>
        <p:spPr bwMode="auto">
          <a:xfrm>
            <a:off x="4354560" y="4977163"/>
            <a:ext cx="622080" cy="62214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4561920" y="5184545"/>
            <a:ext cx="207360" cy="3211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55221" rIns="81639" bIns="40820"/>
          <a:lstStyle/>
          <a:p>
            <a:r>
              <a:rPr lang="en-US" b="1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4354" name="Line 18"/>
          <p:cNvSpPr>
            <a:spLocks noChangeShapeType="1"/>
          </p:cNvSpPr>
          <p:nvPr/>
        </p:nvSpPr>
        <p:spPr bwMode="auto">
          <a:xfrm flipH="1" flipV="1">
            <a:off x="4145761" y="4353578"/>
            <a:ext cx="210240" cy="832407"/>
          </a:xfrm>
          <a:prstGeom prst="line">
            <a:avLst/>
          </a:prstGeom>
          <a:noFill/>
          <a:ln w="54720">
            <a:solidFill>
              <a:srgbClr val="0070C0"/>
            </a:solidFill>
            <a:round/>
            <a:headEnd/>
            <a:tailEnd/>
          </a:ln>
          <a:effectLst/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14355" name="Line 19"/>
          <p:cNvSpPr>
            <a:spLocks noChangeShapeType="1"/>
          </p:cNvSpPr>
          <p:nvPr/>
        </p:nvSpPr>
        <p:spPr bwMode="auto">
          <a:xfrm flipV="1">
            <a:off x="4976640" y="4353578"/>
            <a:ext cx="207360" cy="832407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/>
          </a:ln>
          <a:effectLst/>
        </p:spPr>
        <p:txBody>
          <a:bodyPr lIns="82945" tIns="41473" rIns="82945" bIns="41473"/>
          <a:lstStyle/>
          <a:p>
            <a:endParaRPr lang="en-US"/>
          </a:p>
        </p:txBody>
      </p:sp>
      <p:cxnSp>
        <p:nvCxnSpPr>
          <p:cNvPr id="28" name="Curved Connector 27"/>
          <p:cNvCxnSpPr>
            <a:stCxn id="14340" idx="6"/>
            <a:endCxn id="14352" idx="6"/>
          </p:cNvCxnSpPr>
          <p:nvPr/>
        </p:nvCxnSpPr>
        <p:spPr>
          <a:xfrm flipH="1">
            <a:off x="4976640" y="2592273"/>
            <a:ext cx="622080" cy="2695963"/>
          </a:xfrm>
          <a:prstGeom prst="curvedConnector3">
            <a:avLst>
              <a:gd name="adj1" fmla="val -36748"/>
            </a:avLst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>
            <a:stCxn id="14338" idx="2"/>
            <a:endCxn id="14352" idx="2"/>
          </p:cNvCxnSpPr>
          <p:nvPr/>
        </p:nvCxnSpPr>
        <p:spPr>
          <a:xfrm rot="10800000" flipH="1" flipV="1">
            <a:off x="3732480" y="2592272"/>
            <a:ext cx="622080" cy="2695963"/>
          </a:xfrm>
          <a:prstGeom prst="curvedConnector3">
            <a:avLst>
              <a:gd name="adj1" fmla="val -3674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Known Bounds on R(m, n) </a:t>
            </a:r>
            <a:r>
              <a:rPr lang="en-US" sz="2000" dirty="0" smtClean="0"/>
              <a:t>[1]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600200"/>
          <a:ext cx="8001000" cy="4814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/>
                <a:gridCol w="889000"/>
                <a:gridCol w="889000"/>
                <a:gridCol w="889000"/>
                <a:gridCol w="889000"/>
                <a:gridCol w="889000"/>
                <a:gridCol w="889000"/>
                <a:gridCol w="889000"/>
                <a:gridCol w="889000"/>
              </a:tblGrid>
              <a:tr h="401696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                 n</a:t>
                      </a:r>
                    </a:p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</a:tr>
              <a:tr h="401696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</a:tr>
              <a:tr h="401696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49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61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56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84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73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115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92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149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</a:tr>
              <a:tr h="573852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58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87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143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101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216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125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316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143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442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</a:tr>
              <a:tr h="573852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102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165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113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298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130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495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169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780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179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1171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</a:tr>
              <a:tr h="573852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205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540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216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1031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237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1713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289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2826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</a:tr>
              <a:tr h="573852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282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1870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317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3583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6090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</a:tr>
              <a:tr h="573852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565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6588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580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12677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</a:tr>
              <a:tr h="573852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798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23556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 flipH="1" flipV="1">
            <a:off x="609600" y="1600200"/>
            <a:ext cx="914400" cy="4572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8160" cy="1144921"/>
          </a:xfrm>
          <a:ln/>
        </p:spPr>
        <p:txBody>
          <a:bodyPr tIns="35203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 smtClean="0"/>
              <a:t>Our Problem</a:t>
            </a:r>
            <a:r>
              <a:rPr lang="en-US" dirty="0"/>
              <a:t>: R(5,5) = ?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1" y="1604329"/>
            <a:ext cx="8228160" cy="4444307"/>
          </a:xfrm>
          <a:ln/>
        </p:spPr>
        <p:txBody>
          <a:bodyPr>
            <a:normAutofit/>
          </a:bodyPr>
          <a:lstStyle/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43 </a:t>
            </a:r>
            <a:r>
              <a:rPr lang="en-US" dirty="0">
                <a:cs typeface="Arial" charset="0"/>
              </a:rPr>
              <a:t>≤ R(5,5) ≤ </a:t>
            </a:r>
            <a:r>
              <a:rPr lang="en-US" dirty="0" smtClean="0">
                <a:cs typeface="Arial" charset="0"/>
              </a:rPr>
              <a:t>49</a:t>
            </a:r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 smtClean="0">
                <a:cs typeface="Arial" charset="0"/>
              </a:rPr>
              <a:t>We’ll try to show </a:t>
            </a:r>
            <a:r>
              <a:rPr lang="en-GB" dirty="0" smtClean="0"/>
              <a:t>R(5</a:t>
            </a:r>
            <a:r>
              <a:rPr lang="en-GB" dirty="0"/>
              <a:t>, 5) </a:t>
            </a:r>
            <a:r>
              <a:rPr lang="en-GB" dirty="0" smtClean="0"/>
              <a:t>≥ 46.  </a:t>
            </a:r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dirty="0" smtClean="0">
                <a:cs typeface="Arial" charset="0"/>
              </a:rPr>
              <a:t>Test every graph on 45 vertices.</a:t>
            </a:r>
            <a:endParaRPr lang="en-US" dirty="0">
              <a:cs typeface="Arial" charset="0"/>
            </a:endParaRPr>
          </a:p>
          <a:p>
            <a:pPr marL="791736" lvl="1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 smtClean="0">
                <a:cs typeface="Arial" charset="0"/>
              </a:rPr>
              <a:t>If any graph has no </a:t>
            </a:r>
            <a:r>
              <a:rPr lang="en-US" dirty="0" smtClean="0">
                <a:solidFill>
                  <a:srgbClr val="FF0000"/>
                </a:solidFill>
              </a:rPr>
              <a:t>red K</a:t>
            </a:r>
            <a:r>
              <a:rPr lang="en-US" baseline="-25000" dirty="0" smtClean="0">
                <a:solidFill>
                  <a:srgbClr val="FF0000"/>
                </a:solidFill>
              </a:rPr>
              <a:t>5</a:t>
            </a:r>
            <a:r>
              <a:rPr lang="en-US" dirty="0" smtClean="0"/>
              <a:t> AND no </a:t>
            </a:r>
            <a:r>
              <a:rPr lang="en-US" dirty="0" smtClean="0">
                <a:solidFill>
                  <a:srgbClr val="0070C0"/>
                </a:solidFill>
              </a:rPr>
              <a:t>blue K</a:t>
            </a:r>
            <a:r>
              <a:rPr lang="en-US" baseline="-25000" dirty="0" smtClean="0">
                <a:solidFill>
                  <a:srgbClr val="0070C0"/>
                </a:solidFill>
              </a:rPr>
              <a:t>5</a:t>
            </a:r>
            <a:r>
              <a:rPr lang="en-US" dirty="0" smtClean="0"/>
              <a:t>, then stop: R(5, 5) &gt; 45</a:t>
            </a:r>
          </a:p>
          <a:p>
            <a:pPr marL="791736" lvl="1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 smtClean="0">
                <a:cs typeface="Arial" charset="0"/>
              </a:rPr>
              <a:t>Otherwise </a:t>
            </a:r>
            <a:r>
              <a:rPr lang="en-US" dirty="0" smtClean="0"/>
              <a:t>R(5, 5) ≤ 45</a:t>
            </a:r>
            <a:endParaRPr lang="en-US" dirty="0" smtClean="0">
              <a:cs typeface="Arial" charset="0"/>
            </a:endParaRPr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 smtClean="0">
                <a:cs typeface="Arial" charset="0"/>
              </a:rPr>
              <a:t>How do we test a graph?</a:t>
            </a:r>
            <a:endParaRPr lang="en-US" dirty="0">
              <a:cs typeface="Arial" charset="0"/>
            </a:endParaRP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dirty="0">
              <a:cs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a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Represent a graph with adjacency matrix.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Systematically generate sets of 5 vertices until we find a set {a, b, c, d, e} such that matrix[a][b] = matrix[a][c] = matrix[a][d]… = matrix[d][e] or we run out of sets.</a:t>
            </a:r>
          </a:p>
          <a:p>
            <a:r>
              <a:rPr lang="en-US" dirty="0" smtClean="0"/>
              <a:t>If we find such a set, the graph has a red or blue K5.  Stop.</a:t>
            </a:r>
          </a:p>
          <a:p>
            <a:r>
              <a:rPr lang="en-US" dirty="0" smtClean="0"/>
              <a:t>Otherwise, the graph has neither a red nor blue K5.</a:t>
            </a:r>
          </a:p>
        </p:txBody>
      </p:sp>
      <p:pic>
        <p:nvPicPr>
          <p:cNvPr id="4" name="Picture 3" descr="ramsey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133601"/>
            <a:ext cx="4495800" cy="2133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a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Represent a graph with adjacency matrix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Do we need the diagonal?</a:t>
            </a:r>
          </a:p>
          <a:p>
            <a:r>
              <a:rPr lang="en-US" dirty="0" smtClean="0"/>
              <a:t>Do we need the information below the diagonal?</a:t>
            </a:r>
          </a:p>
        </p:txBody>
      </p:sp>
      <p:pic>
        <p:nvPicPr>
          <p:cNvPr id="4" name="Picture 3" descr="ramsey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286000"/>
            <a:ext cx="5638800" cy="26762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Necessary?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we need the information on the diagonal?</a:t>
            </a:r>
          </a:p>
          <a:p>
            <a:r>
              <a:rPr lang="en-US" dirty="0" smtClean="0"/>
              <a:t>Do we need the information below the diagonal?</a:t>
            </a:r>
          </a:p>
          <a:p>
            <a:r>
              <a:rPr lang="en-US" dirty="0" smtClean="0"/>
              <a:t>Turn it into a one-dimensional array for ease of working with CUDA as shown:</a:t>
            </a:r>
            <a:endParaRPr lang="en-US" dirty="0"/>
          </a:p>
        </p:txBody>
      </p:sp>
      <p:pic>
        <p:nvPicPr>
          <p:cNvPr id="4" name="Picture 3" descr="ramsey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419600"/>
            <a:ext cx="8553621" cy="15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with the Flattened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Viewing each slot as a digit in a binary number, easy to cycle through all graphs</a:t>
            </a:r>
          </a:p>
          <a:p>
            <a:pPr lvl="1"/>
            <a:r>
              <a:rPr lang="en-US" dirty="0" smtClean="0"/>
              <a:t>Start with all zeros</a:t>
            </a:r>
          </a:p>
          <a:p>
            <a:pPr lvl="1"/>
            <a:r>
              <a:rPr lang="en-US" dirty="0" smtClean="0"/>
              <a:t>Add one (and do carries as necessary) to move to next graph</a:t>
            </a:r>
          </a:p>
          <a:p>
            <a:pPr lvl="1"/>
            <a:r>
              <a:rPr lang="en-US" dirty="0" smtClean="0"/>
              <a:t>At all ones, done</a:t>
            </a:r>
          </a:p>
          <a:p>
            <a:pPr lvl="1"/>
            <a:r>
              <a:rPr lang="en-US" dirty="0" smtClean="0"/>
              <a:t>Easy to divide search space for parallel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with the Flattened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we convert 2D array subscripts to 1D </a:t>
            </a:r>
            <a:r>
              <a:rPr lang="en-US" smtClean="0"/>
              <a:t>array subscripts?</a:t>
            </a:r>
            <a:endParaRPr lang="en-US" dirty="0" smtClean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276600"/>
            <a:ext cx="8764172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[1] </a:t>
            </a:r>
            <a:r>
              <a:rPr lang="en-US" dirty="0"/>
              <a:t>S. P. </a:t>
            </a:r>
            <a:r>
              <a:rPr lang="en-US" dirty="0" err="1"/>
              <a:t>Radziszowski</a:t>
            </a:r>
            <a:r>
              <a:rPr lang="en-US" dirty="0"/>
              <a:t>. (Originally published July 3, 1994. Last updated August 4, 2009). Small Ramsey Numbers. The Electronic Journal of </a:t>
            </a:r>
            <a:r>
              <a:rPr lang="en-US" dirty="0" err="1"/>
              <a:t>Combinatorics</a:t>
            </a:r>
            <a:r>
              <a:rPr lang="en-US" dirty="0"/>
              <a:t>. DS1.10. [Online]. Available: http://www.combinatorics.org/Surveys/ds1/sur.pdf. Accessed 5/11/10.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782</Words>
  <Application>Microsoft Office PowerPoint</Application>
  <PresentationFormat>On-screen Show (4:3)</PresentationFormat>
  <Paragraphs>205</Paragraphs>
  <Slides>17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Office Theme</vt:lpstr>
      <vt:lpstr>OpenDocument Formula</vt:lpstr>
      <vt:lpstr>OpenDocument Spreadsheet</vt:lpstr>
      <vt:lpstr>How Many People Does it Take to…: A Parallel Approach to the Party Problem</vt:lpstr>
      <vt:lpstr>The Party Problem</vt:lpstr>
      <vt:lpstr>What’s R(3, 3)?</vt:lpstr>
      <vt:lpstr>3 Not Right?  Try 4!</vt:lpstr>
      <vt:lpstr>Terminology</vt:lpstr>
      <vt:lpstr>Showing R(3, 3) = n</vt:lpstr>
      <vt:lpstr>If R(3,3) = 5...</vt:lpstr>
      <vt:lpstr>Can you find a counter example or is R(3,3) = 5?</vt:lpstr>
      <vt:lpstr>R(3,3) ≠ 5</vt:lpstr>
      <vt:lpstr>Known Bounds on R(m, n) [1]</vt:lpstr>
      <vt:lpstr>Our Problem: R(5,5) = ?</vt:lpstr>
      <vt:lpstr>Testing a Graph</vt:lpstr>
      <vt:lpstr>Testing a Graph</vt:lpstr>
      <vt:lpstr>What’s Necessary?</vt:lpstr>
      <vt:lpstr>Working with the Flattened Matrix</vt:lpstr>
      <vt:lpstr>Working with the Flattened Matrix</vt:lpstr>
      <vt:lpstr>References</vt:lpstr>
    </vt:vector>
  </TitlesOfParts>
  <Company>Merrimack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Many People Does it Take to…: A Parallel Approach to the Party Problem</dc:title>
  <dc:creator>David Toth</dc:creator>
  <cp:lastModifiedBy>dave</cp:lastModifiedBy>
  <cp:revision>50</cp:revision>
  <dcterms:created xsi:type="dcterms:W3CDTF">2012-01-09T12:48:43Z</dcterms:created>
  <dcterms:modified xsi:type="dcterms:W3CDTF">2012-02-28T00:43:38Z</dcterms:modified>
</cp:coreProperties>
</file>