
<file path=[Content_Types].xml><?xml version="1.0" encoding="utf-8"?>
<Types xmlns="http://schemas.openxmlformats.org/package/2006/content-types">
  <Override PartName="/ppt/charts/chart1.xml" ContentType="application/vnd.openxmlformats-officedocument.drawingml.chart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Default Extension="pict" ContentType="image/pict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s/slide3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hart2.xml" ContentType="application/vnd.openxmlformats-officedocument.drawingml.chart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Default Extension="vml" ContentType="application/vnd.openxmlformats-officedocument.vmlDrawing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embeddings/Microsoft_Equation1.bin" ContentType="application/vnd.openxmlformats-officedocument.oleObject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charts/chart3.xml" ContentType="application/vnd.openxmlformats-officedocument.drawingml.chart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10"/>
  </p:notesMasterIdLst>
  <p:sldIdLst>
    <p:sldId id="262" r:id="rId2"/>
    <p:sldId id="263" r:id="rId3"/>
    <p:sldId id="296" r:id="rId4"/>
    <p:sldId id="264" r:id="rId5"/>
    <p:sldId id="297" r:id="rId6"/>
    <p:sldId id="265" r:id="rId7"/>
    <p:sldId id="266" r:id="rId8"/>
    <p:sldId id="29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-89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weeden:strong.csv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weeden:weak.csv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weeden:weak.csv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title>
      <c:tx>
        <c:rich>
          <a:bodyPr/>
          <a:lstStyle/>
          <a:p>
            <a:pPr>
              <a:defRPr/>
            </a:pPr>
            <a:r>
              <a:rPr lang="en-US"/>
              <a:t>Game of Life with 100 rows and 100 columns on al-salam, strong scaling</a:t>
            </a:r>
          </a:p>
        </c:rich>
      </c:tx>
      <c:layout/>
    </c:title>
    <c:plotArea>
      <c:layout/>
      <c:scatterChart>
        <c:scatterStyle val="lineMarker"/>
        <c:ser>
          <c:idx val="0"/>
          <c:order val="0"/>
          <c:tx>
            <c:v>Serial</c:v>
          </c:tx>
          <c:spPr>
            <a:ln w="28575">
              <a:noFill/>
            </a:ln>
          </c:spPr>
          <c:xVal>
            <c:numRef>
              <c:f>'strong.csv'!$B$2:$B$13</c:f>
              <c:numCache>
                <c:formatCode>General</c:formatCode>
                <c:ptCount val="12"/>
                <c:pt idx="0">
                  <c:v>4.0</c:v>
                </c:pt>
                <c:pt idx="1">
                  <c:v>8.0</c:v>
                </c:pt>
                <c:pt idx="2">
                  <c:v>12.0</c:v>
                </c:pt>
                <c:pt idx="3">
                  <c:v>16.0</c:v>
                </c:pt>
                <c:pt idx="4">
                  <c:v>20.0</c:v>
                </c:pt>
                <c:pt idx="5">
                  <c:v>24.0</c:v>
                </c:pt>
                <c:pt idx="6">
                  <c:v>28.0</c:v>
                </c:pt>
                <c:pt idx="7">
                  <c:v>32.0</c:v>
                </c:pt>
                <c:pt idx="8">
                  <c:v>36.0</c:v>
                </c:pt>
                <c:pt idx="9">
                  <c:v>40.0</c:v>
                </c:pt>
                <c:pt idx="10">
                  <c:v>44.0</c:v>
                </c:pt>
                <c:pt idx="11">
                  <c:v>48.0</c:v>
                </c:pt>
              </c:numCache>
            </c:numRef>
          </c:xVal>
          <c:yVal>
            <c:numRef>
              <c:f>'strong.csv'!$C$2:$C$13</c:f>
              <c:numCache>
                <c:formatCode>General</c:formatCode>
                <c:ptCount val="12"/>
                <c:pt idx="0">
                  <c:v>0.009297</c:v>
                </c:pt>
                <c:pt idx="1">
                  <c:v>0.00613</c:v>
                </c:pt>
                <c:pt idx="2">
                  <c:v>0.005869</c:v>
                </c:pt>
                <c:pt idx="3">
                  <c:v>0.009294</c:v>
                </c:pt>
                <c:pt idx="4">
                  <c:v>0.009286</c:v>
                </c:pt>
                <c:pt idx="5">
                  <c:v>0.006189</c:v>
                </c:pt>
                <c:pt idx="6">
                  <c:v>0.009302</c:v>
                </c:pt>
                <c:pt idx="7">
                  <c:v>0.009259</c:v>
                </c:pt>
                <c:pt idx="8">
                  <c:v>0.009278</c:v>
                </c:pt>
                <c:pt idx="9">
                  <c:v>0.009291</c:v>
                </c:pt>
                <c:pt idx="10">
                  <c:v>0.009262</c:v>
                </c:pt>
                <c:pt idx="11">
                  <c:v>0.009285</c:v>
                </c:pt>
              </c:numCache>
            </c:numRef>
          </c:yVal>
        </c:ser>
        <c:ser>
          <c:idx val="1"/>
          <c:order val="1"/>
          <c:tx>
            <c:v>OpenMP</c:v>
          </c:tx>
          <c:spPr>
            <a:ln w="28575">
              <a:noFill/>
            </a:ln>
          </c:spPr>
          <c:xVal>
            <c:numRef>
              <c:f>'strong.csv'!$B$2:$B$13</c:f>
              <c:numCache>
                <c:formatCode>General</c:formatCode>
                <c:ptCount val="12"/>
                <c:pt idx="0">
                  <c:v>4.0</c:v>
                </c:pt>
                <c:pt idx="1">
                  <c:v>8.0</c:v>
                </c:pt>
                <c:pt idx="2">
                  <c:v>12.0</c:v>
                </c:pt>
                <c:pt idx="3">
                  <c:v>16.0</c:v>
                </c:pt>
                <c:pt idx="4">
                  <c:v>20.0</c:v>
                </c:pt>
                <c:pt idx="5">
                  <c:v>24.0</c:v>
                </c:pt>
                <c:pt idx="6">
                  <c:v>28.0</c:v>
                </c:pt>
                <c:pt idx="7">
                  <c:v>32.0</c:v>
                </c:pt>
                <c:pt idx="8">
                  <c:v>36.0</c:v>
                </c:pt>
                <c:pt idx="9">
                  <c:v>40.0</c:v>
                </c:pt>
                <c:pt idx="10">
                  <c:v>44.0</c:v>
                </c:pt>
                <c:pt idx="11">
                  <c:v>48.0</c:v>
                </c:pt>
              </c:numCache>
            </c:numRef>
          </c:xVal>
          <c:yVal>
            <c:numRef>
              <c:f>'strong.csv'!$D$2:$D$13</c:f>
              <c:numCache>
                <c:formatCode>General</c:formatCode>
                <c:ptCount val="12"/>
                <c:pt idx="0">
                  <c:v>0.00537</c:v>
                </c:pt>
                <c:pt idx="1">
                  <c:v>0.005586</c:v>
                </c:pt>
                <c:pt idx="2">
                  <c:v>0.005458</c:v>
                </c:pt>
                <c:pt idx="3">
                  <c:v>0.004742</c:v>
                </c:pt>
                <c:pt idx="4">
                  <c:v>0.005212</c:v>
                </c:pt>
                <c:pt idx="5">
                  <c:v>0.004787</c:v>
                </c:pt>
                <c:pt idx="6">
                  <c:v>0.0058</c:v>
                </c:pt>
                <c:pt idx="7">
                  <c:v>0.005621</c:v>
                </c:pt>
                <c:pt idx="8">
                  <c:v>0.005826</c:v>
                </c:pt>
                <c:pt idx="9">
                  <c:v>0.005684</c:v>
                </c:pt>
                <c:pt idx="10">
                  <c:v>0.004688</c:v>
                </c:pt>
                <c:pt idx="11">
                  <c:v>0.004785</c:v>
                </c:pt>
              </c:numCache>
            </c:numRef>
          </c:yVal>
        </c:ser>
        <c:ser>
          <c:idx val="2"/>
          <c:order val="2"/>
          <c:tx>
            <c:v>MPI</c:v>
          </c:tx>
          <c:spPr>
            <a:ln w="28575">
              <a:noFill/>
            </a:ln>
          </c:spPr>
          <c:xVal>
            <c:numRef>
              <c:f>'strong.csv'!$B$2:$B$13</c:f>
              <c:numCache>
                <c:formatCode>General</c:formatCode>
                <c:ptCount val="12"/>
                <c:pt idx="0">
                  <c:v>4.0</c:v>
                </c:pt>
                <c:pt idx="1">
                  <c:v>8.0</c:v>
                </c:pt>
                <c:pt idx="2">
                  <c:v>12.0</c:v>
                </c:pt>
                <c:pt idx="3">
                  <c:v>16.0</c:v>
                </c:pt>
                <c:pt idx="4">
                  <c:v>20.0</c:v>
                </c:pt>
                <c:pt idx="5">
                  <c:v>24.0</c:v>
                </c:pt>
                <c:pt idx="6">
                  <c:v>28.0</c:v>
                </c:pt>
                <c:pt idx="7">
                  <c:v>32.0</c:v>
                </c:pt>
                <c:pt idx="8">
                  <c:v>36.0</c:v>
                </c:pt>
                <c:pt idx="9">
                  <c:v>40.0</c:v>
                </c:pt>
                <c:pt idx="10">
                  <c:v>44.0</c:v>
                </c:pt>
                <c:pt idx="11">
                  <c:v>48.0</c:v>
                </c:pt>
              </c:numCache>
            </c:numRef>
          </c:xVal>
          <c:yVal>
            <c:numRef>
              <c:f>'strong.csv'!$E$2:$E$13</c:f>
              <c:numCache>
                <c:formatCode>General</c:formatCode>
                <c:ptCount val="12"/>
                <c:pt idx="0">
                  <c:v>0.007301</c:v>
                </c:pt>
                <c:pt idx="1">
                  <c:v>0.003899</c:v>
                </c:pt>
                <c:pt idx="2">
                  <c:v>0.461422</c:v>
                </c:pt>
                <c:pt idx="3">
                  <c:v>0.960858</c:v>
                </c:pt>
                <c:pt idx="4">
                  <c:v>0.724039</c:v>
                </c:pt>
                <c:pt idx="5">
                  <c:v>0.006006</c:v>
                </c:pt>
                <c:pt idx="6">
                  <c:v>2.863362</c:v>
                </c:pt>
                <c:pt idx="7">
                  <c:v>0.301578</c:v>
                </c:pt>
                <c:pt idx="8">
                  <c:v>0.474092</c:v>
                </c:pt>
                <c:pt idx="9">
                  <c:v>0.079463</c:v>
                </c:pt>
                <c:pt idx="10">
                  <c:v>0.726297</c:v>
                </c:pt>
                <c:pt idx="11">
                  <c:v>0.259511</c:v>
                </c:pt>
              </c:numCache>
            </c:numRef>
          </c:yVal>
        </c:ser>
        <c:ser>
          <c:idx val="3"/>
          <c:order val="3"/>
          <c:tx>
            <c:v>Hybrid</c:v>
          </c:tx>
          <c:spPr>
            <a:ln w="28575">
              <a:noFill/>
            </a:ln>
          </c:spPr>
          <c:xVal>
            <c:numRef>
              <c:f>'strong.csv'!$B$2:$B$13</c:f>
              <c:numCache>
                <c:formatCode>General</c:formatCode>
                <c:ptCount val="12"/>
                <c:pt idx="0">
                  <c:v>4.0</c:v>
                </c:pt>
                <c:pt idx="1">
                  <c:v>8.0</c:v>
                </c:pt>
                <c:pt idx="2">
                  <c:v>12.0</c:v>
                </c:pt>
                <c:pt idx="3">
                  <c:v>16.0</c:v>
                </c:pt>
                <c:pt idx="4">
                  <c:v>20.0</c:v>
                </c:pt>
                <c:pt idx="5">
                  <c:v>24.0</c:v>
                </c:pt>
                <c:pt idx="6">
                  <c:v>28.0</c:v>
                </c:pt>
                <c:pt idx="7">
                  <c:v>32.0</c:v>
                </c:pt>
                <c:pt idx="8">
                  <c:v>36.0</c:v>
                </c:pt>
                <c:pt idx="9">
                  <c:v>40.0</c:v>
                </c:pt>
                <c:pt idx="10">
                  <c:v>44.0</c:v>
                </c:pt>
                <c:pt idx="11">
                  <c:v>48.0</c:v>
                </c:pt>
              </c:numCache>
            </c:numRef>
          </c:xVal>
          <c:yVal>
            <c:numRef>
              <c:f>'strong.csv'!$F$2:$F$13</c:f>
              <c:numCache>
                <c:formatCode>General</c:formatCode>
                <c:ptCount val="12"/>
                <c:pt idx="1">
                  <c:v>111.213274</c:v>
                </c:pt>
                <c:pt idx="2">
                  <c:v>57.320815</c:v>
                </c:pt>
                <c:pt idx="3">
                  <c:v>37.352009</c:v>
                </c:pt>
                <c:pt idx="4">
                  <c:v>61.060837</c:v>
                </c:pt>
                <c:pt idx="5">
                  <c:v>27.074581</c:v>
                </c:pt>
                <c:pt idx="6">
                  <c:v>71.50235499999998</c:v>
                </c:pt>
                <c:pt idx="7">
                  <c:v>37.166264</c:v>
                </c:pt>
                <c:pt idx="8">
                  <c:v>85.859106</c:v>
                </c:pt>
                <c:pt idx="9">
                  <c:v>57.648435</c:v>
                </c:pt>
                <c:pt idx="10">
                  <c:v>20.32976</c:v>
                </c:pt>
                <c:pt idx="11">
                  <c:v>18.060939</c:v>
                </c:pt>
              </c:numCache>
            </c:numRef>
          </c:yVal>
        </c:ser>
        <c:axId val="408540168"/>
        <c:axId val="408547512"/>
      </c:scatterChart>
      <c:valAx>
        <c:axId val="40854016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Cores</a:t>
                </a:r>
              </a:p>
            </c:rich>
          </c:tx>
          <c:layout/>
        </c:title>
        <c:numFmt formatCode="General" sourceLinked="1"/>
        <c:tickLblPos val="nextTo"/>
        <c:crossAx val="408547512"/>
        <c:crosses val="autoZero"/>
        <c:crossBetween val="midCat"/>
      </c:valAx>
      <c:valAx>
        <c:axId val="408547512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Walltime (sec)</a:t>
                </a:r>
              </a:p>
            </c:rich>
          </c:tx>
          <c:layout/>
        </c:title>
        <c:numFmt formatCode="General" sourceLinked="1"/>
        <c:tickLblPos val="nextTo"/>
        <c:crossAx val="408540168"/>
        <c:crosses val="autoZero"/>
        <c:crossBetween val="midCat"/>
      </c:valAx>
    </c:plotArea>
    <c:legend>
      <c:legendPos val="r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title>
      <c:tx>
        <c:rich>
          <a:bodyPr/>
          <a:lstStyle/>
          <a:p>
            <a:pPr>
              <a:defRPr/>
            </a:pPr>
            <a:r>
              <a:rPr lang="en-US"/>
              <a:t>Game of Life with 50 rows and 50 columns per core on al-salam, weak scaling</a:t>
            </a:r>
          </a:p>
        </c:rich>
      </c:tx>
      <c:layout/>
    </c:title>
    <c:plotArea>
      <c:layout/>
      <c:scatterChart>
        <c:scatterStyle val="lineMarker"/>
        <c:ser>
          <c:idx val="0"/>
          <c:order val="0"/>
          <c:tx>
            <c:v>Serial</c:v>
          </c:tx>
          <c:spPr>
            <a:ln w="28575">
              <a:noFill/>
            </a:ln>
          </c:spPr>
          <c:xVal>
            <c:numRef>
              <c:f>'weak.csv'!$B$2:$B$13</c:f>
              <c:numCache>
                <c:formatCode>General</c:formatCode>
                <c:ptCount val="12"/>
                <c:pt idx="0">
                  <c:v>4.0</c:v>
                </c:pt>
                <c:pt idx="1">
                  <c:v>8.0</c:v>
                </c:pt>
                <c:pt idx="2">
                  <c:v>12.0</c:v>
                </c:pt>
                <c:pt idx="3">
                  <c:v>16.0</c:v>
                </c:pt>
                <c:pt idx="4">
                  <c:v>20.0</c:v>
                </c:pt>
                <c:pt idx="5">
                  <c:v>24.0</c:v>
                </c:pt>
                <c:pt idx="6">
                  <c:v>28.0</c:v>
                </c:pt>
                <c:pt idx="7">
                  <c:v>32.0</c:v>
                </c:pt>
                <c:pt idx="8">
                  <c:v>36.0</c:v>
                </c:pt>
                <c:pt idx="9">
                  <c:v>40.0</c:v>
                </c:pt>
                <c:pt idx="10">
                  <c:v>44.0</c:v>
                </c:pt>
                <c:pt idx="11">
                  <c:v>48.0</c:v>
                </c:pt>
              </c:numCache>
            </c:numRef>
          </c:xVal>
          <c:yVal>
            <c:numRef>
              <c:f>'weak.csv'!$C$2:$C$13</c:f>
              <c:numCache>
                <c:formatCode>General</c:formatCode>
                <c:ptCount val="12"/>
                <c:pt idx="0">
                  <c:v>0.000244</c:v>
                </c:pt>
                <c:pt idx="1">
                  <c:v>0.001463</c:v>
                </c:pt>
                <c:pt idx="2">
                  <c:v>0.003322</c:v>
                </c:pt>
                <c:pt idx="3">
                  <c:v>0.005841</c:v>
                </c:pt>
                <c:pt idx="4">
                  <c:v>0.00586</c:v>
                </c:pt>
                <c:pt idx="5">
                  <c:v>0.013356</c:v>
                </c:pt>
                <c:pt idx="6">
                  <c:v>0.018065</c:v>
                </c:pt>
                <c:pt idx="7">
                  <c:v>0.02036</c:v>
                </c:pt>
                <c:pt idx="8">
                  <c:v>0.019788</c:v>
                </c:pt>
                <c:pt idx="9">
                  <c:v>0.031269</c:v>
                </c:pt>
                <c:pt idx="10">
                  <c:v>0.038227</c:v>
                </c:pt>
                <c:pt idx="11">
                  <c:v>0.041158</c:v>
                </c:pt>
              </c:numCache>
            </c:numRef>
          </c:yVal>
        </c:ser>
        <c:ser>
          <c:idx val="1"/>
          <c:order val="1"/>
          <c:tx>
            <c:v>OpenMP</c:v>
          </c:tx>
          <c:spPr>
            <a:ln w="28575">
              <a:noFill/>
            </a:ln>
          </c:spPr>
          <c:xVal>
            <c:numRef>
              <c:f>'weak.csv'!$B$2:$B$13</c:f>
              <c:numCache>
                <c:formatCode>General</c:formatCode>
                <c:ptCount val="12"/>
                <c:pt idx="0">
                  <c:v>4.0</c:v>
                </c:pt>
                <c:pt idx="1">
                  <c:v>8.0</c:v>
                </c:pt>
                <c:pt idx="2">
                  <c:v>12.0</c:v>
                </c:pt>
                <c:pt idx="3">
                  <c:v>16.0</c:v>
                </c:pt>
                <c:pt idx="4">
                  <c:v>20.0</c:v>
                </c:pt>
                <c:pt idx="5">
                  <c:v>24.0</c:v>
                </c:pt>
                <c:pt idx="6">
                  <c:v>28.0</c:v>
                </c:pt>
                <c:pt idx="7">
                  <c:v>32.0</c:v>
                </c:pt>
                <c:pt idx="8">
                  <c:v>36.0</c:v>
                </c:pt>
                <c:pt idx="9">
                  <c:v>40.0</c:v>
                </c:pt>
                <c:pt idx="10">
                  <c:v>44.0</c:v>
                </c:pt>
                <c:pt idx="11">
                  <c:v>48.0</c:v>
                </c:pt>
              </c:numCache>
            </c:numRef>
          </c:xVal>
          <c:yVal>
            <c:numRef>
              <c:f>'weak.csv'!$D$2:$D$13</c:f>
              <c:numCache>
                <c:formatCode>General</c:formatCode>
                <c:ptCount val="12"/>
                <c:pt idx="0">
                  <c:v>0.000907</c:v>
                </c:pt>
                <c:pt idx="1">
                  <c:v>0.001745</c:v>
                </c:pt>
                <c:pt idx="2">
                  <c:v>0.00343</c:v>
                </c:pt>
                <c:pt idx="3">
                  <c:v>0.003663</c:v>
                </c:pt>
                <c:pt idx="4">
                  <c:v>0.004929</c:v>
                </c:pt>
                <c:pt idx="5">
                  <c:v>0.006145</c:v>
                </c:pt>
                <c:pt idx="6">
                  <c:v>0.008069</c:v>
                </c:pt>
                <c:pt idx="7">
                  <c:v>0.008177</c:v>
                </c:pt>
                <c:pt idx="8">
                  <c:v>0.009524</c:v>
                </c:pt>
                <c:pt idx="9">
                  <c:v>0.011248</c:v>
                </c:pt>
                <c:pt idx="10">
                  <c:v>0.012108</c:v>
                </c:pt>
                <c:pt idx="11">
                  <c:v>0.014</c:v>
                </c:pt>
              </c:numCache>
            </c:numRef>
          </c:yVal>
        </c:ser>
        <c:ser>
          <c:idx val="2"/>
          <c:order val="2"/>
          <c:tx>
            <c:v>MPI</c:v>
          </c:tx>
          <c:spPr>
            <a:ln w="28575">
              <a:noFill/>
            </a:ln>
          </c:spPr>
          <c:xVal>
            <c:numRef>
              <c:f>'weak.csv'!$B$2:$B$13</c:f>
              <c:numCache>
                <c:formatCode>General</c:formatCode>
                <c:ptCount val="12"/>
                <c:pt idx="0">
                  <c:v>4.0</c:v>
                </c:pt>
                <c:pt idx="1">
                  <c:v>8.0</c:v>
                </c:pt>
                <c:pt idx="2">
                  <c:v>12.0</c:v>
                </c:pt>
                <c:pt idx="3">
                  <c:v>16.0</c:v>
                </c:pt>
                <c:pt idx="4">
                  <c:v>20.0</c:v>
                </c:pt>
                <c:pt idx="5">
                  <c:v>24.0</c:v>
                </c:pt>
                <c:pt idx="6">
                  <c:v>28.0</c:v>
                </c:pt>
                <c:pt idx="7">
                  <c:v>32.0</c:v>
                </c:pt>
                <c:pt idx="8">
                  <c:v>36.0</c:v>
                </c:pt>
                <c:pt idx="9">
                  <c:v>40.0</c:v>
                </c:pt>
                <c:pt idx="10">
                  <c:v>44.0</c:v>
                </c:pt>
                <c:pt idx="11">
                  <c:v>48.0</c:v>
                </c:pt>
              </c:numCache>
            </c:numRef>
          </c:xVal>
          <c:yVal>
            <c:numRef>
              <c:f>'weak.csv'!$E$2:$E$13</c:f>
              <c:numCache>
                <c:formatCode>General</c:formatCode>
                <c:ptCount val="12"/>
                <c:pt idx="0">
                  <c:v>0.000149</c:v>
                </c:pt>
                <c:pt idx="1">
                  <c:v>0.003224</c:v>
                </c:pt>
                <c:pt idx="2">
                  <c:v>0.550007</c:v>
                </c:pt>
                <c:pt idx="3">
                  <c:v>1.122953</c:v>
                </c:pt>
                <c:pt idx="4">
                  <c:v>0.00728</c:v>
                </c:pt>
                <c:pt idx="5">
                  <c:v>1.836612</c:v>
                </c:pt>
                <c:pt idx="6">
                  <c:v>0.314577</c:v>
                </c:pt>
                <c:pt idx="7">
                  <c:v>0.001131</c:v>
                </c:pt>
                <c:pt idx="8">
                  <c:v>0.007107</c:v>
                </c:pt>
                <c:pt idx="9">
                  <c:v>1.796567</c:v>
                </c:pt>
                <c:pt idx="10">
                  <c:v>2.876177</c:v>
                </c:pt>
                <c:pt idx="11">
                  <c:v>2.098787</c:v>
                </c:pt>
              </c:numCache>
            </c:numRef>
          </c:yVal>
        </c:ser>
        <c:ser>
          <c:idx val="3"/>
          <c:order val="3"/>
          <c:tx>
            <c:v>Hybrid</c:v>
          </c:tx>
          <c:spPr>
            <a:ln w="28575">
              <a:noFill/>
            </a:ln>
          </c:spPr>
          <c:xVal>
            <c:numRef>
              <c:f>'weak.csv'!$B$2:$B$13</c:f>
              <c:numCache>
                <c:formatCode>General</c:formatCode>
                <c:ptCount val="12"/>
                <c:pt idx="0">
                  <c:v>4.0</c:v>
                </c:pt>
                <c:pt idx="1">
                  <c:v>8.0</c:v>
                </c:pt>
                <c:pt idx="2">
                  <c:v>12.0</c:v>
                </c:pt>
                <c:pt idx="3">
                  <c:v>16.0</c:v>
                </c:pt>
                <c:pt idx="4">
                  <c:v>20.0</c:v>
                </c:pt>
                <c:pt idx="5">
                  <c:v>24.0</c:v>
                </c:pt>
                <c:pt idx="6">
                  <c:v>28.0</c:v>
                </c:pt>
                <c:pt idx="7">
                  <c:v>32.0</c:v>
                </c:pt>
                <c:pt idx="8">
                  <c:v>36.0</c:v>
                </c:pt>
                <c:pt idx="9">
                  <c:v>40.0</c:v>
                </c:pt>
                <c:pt idx="10">
                  <c:v>44.0</c:v>
                </c:pt>
                <c:pt idx="11">
                  <c:v>48.0</c:v>
                </c:pt>
              </c:numCache>
            </c:numRef>
          </c:xVal>
          <c:yVal>
            <c:numRef>
              <c:f>'weak.csv'!$F$2:$F$13</c:f>
              <c:numCache>
                <c:formatCode>General</c:formatCode>
                <c:ptCount val="12"/>
                <c:pt idx="0">
                  <c:v>30.877799</c:v>
                </c:pt>
                <c:pt idx="1">
                  <c:v>37.268002</c:v>
                </c:pt>
                <c:pt idx="2">
                  <c:v>30.940227</c:v>
                </c:pt>
                <c:pt idx="3">
                  <c:v>32.785233</c:v>
                </c:pt>
                <c:pt idx="4">
                  <c:v>52.101925</c:v>
                </c:pt>
                <c:pt idx="5">
                  <c:v>72.533507</c:v>
                </c:pt>
                <c:pt idx="6">
                  <c:v>31.91786</c:v>
                </c:pt>
                <c:pt idx="7">
                  <c:v>30.463268</c:v>
                </c:pt>
                <c:pt idx="8">
                  <c:v>32.428209</c:v>
                </c:pt>
                <c:pt idx="9">
                  <c:v>29.507636</c:v>
                </c:pt>
                <c:pt idx="10">
                  <c:v>24.33843</c:v>
                </c:pt>
                <c:pt idx="11">
                  <c:v>29.532982</c:v>
                </c:pt>
              </c:numCache>
            </c:numRef>
          </c:yVal>
        </c:ser>
        <c:axId val="408625080"/>
        <c:axId val="408637128"/>
      </c:scatterChart>
      <c:valAx>
        <c:axId val="40862508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Cores</a:t>
                </a:r>
              </a:p>
            </c:rich>
          </c:tx>
          <c:layout/>
        </c:title>
        <c:numFmt formatCode="General" sourceLinked="1"/>
        <c:tickLblPos val="nextTo"/>
        <c:crossAx val="408637128"/>
        <c:crosses val="autoZero"/>
        <c:crossBetween val="midCat"/>
      </c:valAx>
      <c:valAx>
        <c:axId val="408637128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Walltime (sec)</a:t>
                </a:r>
              </a:p>
            </c:rich>
          </c:tx>
          <c:layout/>
        </c:title>
        <c:numFmt formatCode="General" sourceLinked="1"/>
        <c:tickLblPos val="nextTo"/>
        <c:crossAx val="408625080"/>
        <c:crosses val="autoZero"/>
        <c:crossBetween val="midCat"/>
      </c:valAx>
    </c:plotArea>
    <c:legend>
      <c:legendPos val="r"/>
      <c:layout/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title>
      <c:tx>
        <c:rich>
          <a:bodyPr/>
          <a:lstStyle/>
          <a:p>
            <a:pPr>
              <a:defRPr/>
            </a:pPr>
            <a:r>
              <a:rPr lang="en-US"/>
              <a:t>Game of Life with 50 rows and 50 columns per core on al-salam, weak scaling, hybrid and MPI data omitted</a:t>
            </a:r>
          </a:p>
        </c:rich>
      </c:tx>
      <c:layout/>
    </c:title>
    <c:plotArea>
      <c:layout/>
      <c:scatterChart>
        <c:scatterStyle val="lineMarker"/>
        <c:ser>
          <c:idx val="0"/>
          <c:order val="0"/>
          <c:tx>
            <c:v>Serial</c:v>
          </c:tx>
          <c:spPr>
            <a:ln w="28575">
              <a:noFill/>
            </a:ln>
          </c:spPr>
          <c:xVal>
            <c:numRef>
              <c:f>'weak.csv'!$B$2:$B$13</c:f>
              <c:numCache>
                <c:formatCode>General</c:formatCode>
                <c:ptCount val="12"/>
                <c:pt idx="0">
                  <c:v>4.0</c:v>
                </c:pt>
                <c:pt idx="1">
                  <c:v>8.0</c:v>
                </c:pt>
                <c:pt idx="2">
                  <c:v>12.0</c:v>
                </c:pt>
                <c:pt idx="3">
                  <c:v>16.0</c:v>
                </c:pt>
                <c:pt idx="4">
                  <c:v>20.0</c:v>
                </c:pt>
                <c:pt idx="5">
                  <c:v>24.0</c:v>
                </c:pt>
                <c:pt idx="6">
                  <c:v>28.0</c:v>
                </c:pt>
                <c:pt idx="7">
                  <c:v>32.0</c:v>
                </c:pt>
                <c:pt idx="8">
                  <c:v>36.0</c:v>
                </c:pt>
                <c:pt idx="9">
                  <c:v>40.0</c:v>
                </c:pt>
                <c:pt idx="10">
                  <c:v>44.0</c:v>
                </c:pt>
                <c:pt idx="11">
                  <c:v>48.0</c:v>
                </c:pt>
              </c:numCache>
            </c:numRef>
          </c:xVal>
          <c:yVal>
            <c:numRef>
              <c:f>'weak.csv'!$C$2:$C$13</c:f>
              <c:numCache>
                <c:formatCode>General</c:formatCode>
                <c:ptCount val="12"/>
                <c:pt idx="0">
                  <c:v>0.000244</c:v>
                </c:pt>
                <c:pt idx="1">
                  <c:v>0.001463</c:v>
                </c:pt>
                <c:pt idx="2">
                  <c:v>0.003322</c:v>
                </c:pt>
                <c:pt idx="3">
                  <c:v>0.005841</c:v>
                </c:pt>
                <c:pt idx="4">
                  <c:v>0.00586</c:v>
                </c:pt>
                <c:pt idx="5">
                  <c:v>0.013356</c:v>
                </c:pt>
                <c:pt idx="6">
                  <c:v>0.018065</c:v>
                </c:pt>
                <c:pt idx="7">
                  <c:v>0.02036</c:v>
                </c:pt>
                <c:pt idx="8">
                  <c:v>0.019788</c:v>
                </c:pt>
                <c:pt idx="9">
                  <c:v>0.031269</c:v>
                </c:pt>
                <c:pt idx="10">
                  <c:v>0.038227</c:v>
                </c:pt>
                <c:pt idx="11">
                  <c:v>0.041158</c:v>
                </c:pt>
              </c:numCache>
            </c:numRef>
          </c:yVal>
        </c:ser>
        <c:ser>
          <c:idx val="1"/>
          <c:order val="1"/>
          <c:tx>
            <c:v>OpenMP</c:v>
          </c:tx>
          <c:spPr>
            <a:ln w="28575">
              <a:noFill/>
            </a:ln>
          </c:spPr>
          <c:xVal>
            <c:numRef>
              <c:f>'weak.csv'!$B$2:$B$13</c:f>
              <c:numCache>
                <c:formatCode>General</c:formatCode>
                <c:ptCount val="12"/>
                <c:pt idx="0">
                  <c:v>4.0</c:v>
                </c:pt>
                <c:pt idx="1">
                  <c:v>8.0</c:v>
                </c:pt>
                <c:pt idx="2">
                  <c:v>12.0</c:v>
                </c:pt>
                <c:pt idx="3">
                  <c:v>16.0</c:v>
                </c:pt>
                <c:pt idx="4">
                  <c:v>20.0</c:v>
                </c:pt>
                <c:pt idx="5">
                  <c:v>24.0</c:v>
                </c:pt>
                <c:pt idx="6">
                  <c:v>28.0</c:v>
                </c:pt>
                <c:pt idx="7">
                  <c:v>32.0</c:v>
                </c:pt>
                <c:pt idx="8">
                  <c:v>36.0</c:v>
                </c:pt>
                <c:pt idx="9">
                  <c:v>40.0</c:v>
                </c:pt>
                <c:pt idx="10">
                  <c:v>44.0</c:v>
                </c:pt>
                <c:pt idx="11">
                  <c:v>48.0</c:v>
                </c:pt>
              </c:numCache>
            </c:numRef>
          </c:xVal>
          <c:yVal>
            <c:numRef>
              <c:f>'weak.csv'!$D$2:$D$13</c:f>
              <c:numCache>
                <c:formatCode>General</c:formatCode>
                <c:ptCount val="12"/>
                <c:pt idx="0">
                  <c:v>0.000907</c:v>
                </c:pt>
                <c:pt idx="1">
                  <c:v>0.001745</c:v>
                </c:pt>
                <c:pt idx="2">
                  <c:v>0.00343</c:v>
                </c:pt>
                <c:pt idx="3">
                  <c:v>0.003663</c:v>
                </c:pt>
                <c:pt idx="4">
                  <c:v>0.004929</c:v>
                </c:pt>
                <c:pt idx="5">
                  <c:v>0.006145</c:v>
                </c:pt>
                <c:pt idx="6">
                  <c:v>0.008069</c:v>
                </c:pt>
                <c:pt idx="7">
                  <c:v>0.008177</c:v>
                </c:pt>
                <c:pt idx="8">
                  <c:v>0.009524</c:v>
                </c:pt>
                <c:pt idx="9">
                  <c:v>0.011248</c:v>
                </c:pt>
                <c:pt idx="10">
                  <c:v>0.012108</c:v>
                </c:pt>
                <c:pt idx="11">
                  <c:v>0.014</c:v>
                </c:pt>
              </c:numCache>
            </c:numRef>
          </c:yVal>
        </c:ser>
        <c:axId val="408659048"/>
        <c:axId val="408671544"/>
      </c:scatterChart>
      <c:valAx>
        <c:axId val="40865904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Cores</a:t>
                </a:r>
              </a:p>
            </c:rich>
          </c:tx>
          <c:layout/>
        </c:title>
        <c:numFmt formatCode="General" sourceLinked="1"/>
        <c:tickLblPos val="nextTo"/>
        <c:crossAx val="408671544"/>
        <c:crosses val="autoZero"/>
        <c:crossBetween val="midCat"/>
      </c:valAx>
      <c:valAx>
        <c:axId val="408671544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Walltime (sec)</a:t>
                </a:r>
              </a:p>
            </c:rich>
          </c:tx>
          <c:layout/>
        </c:title>
        <c:numFmt formatCode="General" sourceLinked="1"/>
        <c:tickLblPos val="nextTo"/>
        <c:crossAx val="408659048"/>
        <c:crosses val="autoZero"/>
        <c:crossBetween val="midCat"/>
      </c:valAx>
    </c:plotArea>
    <c:legend>
      <c:legendPos val="r"/>
      <c:layout/>
    </c:legend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ict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3B80-BC0F-F14B-8BAB-2FF6C2C2EF85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6E8457-D683-6440-9EFD-F9DA25EEE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6CFDC-6FBC-C542-B09E-A78C81D1D39E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Relationship Id="rId3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6858000"/>
          </a:xfrm>
        </p:spPr>
        <p:txBody>
          <a:bodyPr/>
          <a:lstStyle/>
          <a:p>
            <a:r>
              <a:rPr lang="en-US" dirty="0" smtClean="0">
                <a:solidFill>
                  <a:srgbClr val="000090"/>
                </a:solidFill>
              </a:rPr>
              <a:t>Scaling Conway’s Game of Life</a:t>
            </a:r>
            <a:br>
              <a:rPr lang="en-US" dirty="0" smtClean="0">
                <a:solidFill>
                  <a:srgbClr val="000090"/>
                </a:solidFill>
              </a:rPr>
            </a:br>
            <a:r>
              <a:rPr lang="en-US" dirty="0" smtClean="0">
                <a:solidFill>
                  <a:srgbClr val="000090"/>
                </a:solidFill>
              </a:rPr>
              <a:t/>
            </a:r>
            <a:br>
              <a:rPr lang="en-US" dirty="0" smtClean="0">
                <a:solidFill>
                  <a:srgbClr val="000090"/>
                </a:solidFill>
              </a:rPr>
            </a:br>
            <a:r>
              <a:rPr lang="en-US" dirty="0" smtClean="0">
                <a:solidFill>
                  <a:srgbClr val="000090"/>
                </a:solidFill>
              </a:rPr>
              <a:t/>
            </a:r>
            <a:br>
              <a:rPr lang="en-US" dirty="0" smtClean="0">
                <a:solidFill>
                  <a:srgbClr val="000090"/>
                </a:solidFill>
              </a:rPr>
            </a:br>
            <a:r>
              <a:rPr lang="en-US" dirty="0">
                <a:solidFill>
                  <a:srgbClr val="000090"/>
                </a:solidFill>
              </a:rPr>
              <a:t/>
            </a:r>
            <a:br>
              <a:rPr lang="en-US" dirty="0">
                <a:solidFill>
                  <a:srgbClr val="000090"/>
                </a:solidFill>
              </a:rPr>
            </a:b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3277810" y="4800600"/>
            <a:ext cx="2514600" cy="914400"/>
          </a:xfrm>
          <a:prstGeom prst="rect">
            <a:avLst/>
          </a:prstGeom>
          <a:solidFill>
            <a:srgbClr val="FFFFFF"/>
          </a:solidFill>
          <a:ln w="19050">
            <a:noFill/>
            <a:miter lim="800000"/>
            <a:headEnd/>
            <a:tailEnd/>
          </a:ln>
          <a:effectLst/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277810" y="4800600"/>
            <a:ext cx="2514600" cy="914400"/>
          </a:xfrm>
          <a:prstGeom prst="rect">
            <a:avLst/>
          </a:prstGeom>
          <a:solidFill>
            <a:srgbClr val="FFFFFF"/>
          </a:solidFill>
          <a:ln w="19050">
            <a:noFill/>
            <a:miter lim="800000"/>
            <a:headEnd/>
            <a:tailEnd/>
          </a:ln>
          <a:effectLst/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300" y="3157617"/>
            <a:ext cx="2819400" cy="28067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Why do parallelism?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Speedup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solve a problem </a:t>
            </a:r>
            <a:r>
              <a:rPr lang="en-US" dirty="0" smtClean="0">
                <a:solidFill>
                  <a:srgbClr val="008000"/>
                </a:solidFill>
              </a:rPr>
              <a:t>faster</a:t>
            </a:r>
            <a:r>
              <a:rPr lang="en-US" dirty="0" smtClean="0"/>
              <a:t>.</a:t>
            </a:r>
          </a:p>
          <a:p>
            <a:r>
              <a:rPr lang="en-US" b="1" u="sng" dirty="0" smtClean="0">
                <a:solidFill>
                  <a:srgbClr val="FF0000"/>
                </a:solidFill>
              </a:rPr>
              <a:t>Accuracy </a:t>
            </a:r>
            <a:r>
              <a:rPr lang="en-US" dirty="0" smtClean="0"/>
              <a:t>– solve a problem </a:t>
            </a:r>
            <a:r>
              <a:rPr lang="en-US" dirty="0" smtClean="0">
                <a:solidFill>
                  <a:srgbClr val="008000"/>
                </a:solidFill>
              </a:rPr>
              <a:t>better</a:t>
            </a:r>
            <a:r>
              <a:rPr lang="en-US" dirty="0" smtClean="0"/>
              <a:t>.</a:t>
            </a:r>
          </a:p>
          <a:p>
            <a:r>
              <a:rPr lang="en-US" b="1" u="sng" dirty="0" smtClean="0">
                <a:solidFill>
                  <a:srgbClr val="FF0000"/>
                </a:solidFill>
              </a:rPr>
              <a:t>Scaling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solve a </a:t>
            </a:r>
            <a:r>
              <a:rPr lang="en-US" dirty="0" smtClean="0">
                <a:solidFill>
                  <a:srgbClr val="008000"/>
                </a:solidFill>
              </a:rPr>
              <a:t>bigger </a:t>
            </a:r>
            <a:r>
              <a:rPr lang="en-US" dirty="0" smtClean="0"/>
              <a:t>problem.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Problem 1:  communication overhead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Parallel algorithms that employ distributed memory have a certain amount of </a:t>
            </a:r>
            <a:r>
              <a:rPr lang="en-US" b="1" u="sng" dirty="0" smtClean="0">
                <a:solidFill>
                  <a:srgbClr val="FF0000"/>
                </a:solidFill>
              </a:rPr>
              <a:t>communication </a:t>
            </a:r>
            <a:r>
              <a:rPr lang="en-US" dirty="0" smtClean="0"/>
              <a:t>and a certain amount of </a:t>
            </a:r>
            <a:r>
              <a:rPr lang="en-US" b="1" u="sng" dirty="0" smtClean="0">
                <a:solidFill>
                  <a:srgbClr val="FF0000"/>
                </a:solidFill>
              </a:rPr>
              <a:t>computation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As more processes are added, the </a:t>
            </a:r>
            <a:r>
              <a:rPr lang="en-US" b="1" u="sng" dirty="0" smtClean="0">
                <a:solidFill>
                  <a:srgbClr val="FF0000"/>
                </a:solidFill>
              </a:rPr>
              <a:t>communication overhead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increases.</a:t>
            </a:r>
          </a:p>
          <a:p>
            <a:r>
              <a:rPr lang="en-US" dirty="0" smtClean="0"/>
              <a:t>At some number of processes, communication overhead will cause the algorithm to take longer in parallel than serially.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0"/>
                </a:solidFill>
              </a:rPr>
              <a:t>Problem 2:  Amdahl’s law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Speedup is </a:t>
            </a:r>
            <a:r>
              <a:rPr lang="en-US" b="1" u="sng" dirty="0" smtClean="0">
                <a:solidFill>
                  <a:srgbClr val="FF0000"/>
                </a:solidFill>
              </a:rPr>
              <a:t>limited</a:t>
            </a:r>
            <a:r>
              <a:rPr lang="en-US" dirty="0" smtClean="0">
                <a:solidFill>
                  <a:srgbClr val="000000"/>
                </a:solidFill>
              </a:rPr>
              <a:t> by the algorithm’s </a:t>
            </a:r>
            <a:r>
              <a:rPr lang="en-US" b="1" u="sng" dirty="0" smtClean="0">
                <a:solidFill>
                  <a:srgbClr val="FF0000"/>
                </a:solidFill>
              </a:rPr>
              <a:t>serial regions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the parts of the algorithm that cannot be parallelized.</a:t>
            </a:r>
            <a:endParaRPr lang="en-US" b="1" u="sng" dirty="0" smtClean="0"/>
          </a:p>
          <a:p>
            <a:r>
              <a:rPr lang="en-US" dirty="0" smtClean="0"/>
              <a:t>An algorithm will never be faster than its parallel regions.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Speedup</a:t>
            </a:r>
            <a:r>
              <a:rPr lang="en-US" dirty="0" smtClean="0"/>
              <a:t> </a:t>
            </a:r>
            <a:r>
              <a:rPr lang="en-US" dirty="0" smtClean="0"/>
              <a:t>=          </a:t>
            </a:r>
            <a:endParaRPr lang="en-US" dirty="0" smtClean="0"/>
          </a:p>
          <a:p>
            <a:pPr algn="ctr">
              <a:buNone/>
            </a:pPr>
            <a:endParaRPr lang="en-US" sz="1946" dirty="0" smtClean="0"/>
          </a:p>
          <a:p>
            <a:pPr algn="ctr">
              <a:buNone/>
            </a:pPr>
            <a:r>
              <a:rPr lang="en-US" sz="1946" dirty="0" smtClean="0"/>
              <a:t>where </a:t>
            </a:r>
          </a:p>
          <a:p>
            <a:pPr algn="ctr">
              <a:buNone/>
            </a:pPr>
            <a:r>
              <a:rPr lang="en-US" sz="2118" dirty="0" smtClean="0"/>
              <a:t>	P = the proportion of the program that can be made parallel</a:t>
            </a:r>
          </a:p>
          <a:p>
            <a:pPr algn="ctr">
              <a:buNone/>
            </a:pPr>
            <a:r>
              <a:rPr lang="en-US" sz="2118" dirty="0" smtClean="0"/>
              <a:t>	1 – P = the proportion of the program that cannot be made parallel</a:t>
            </a:r>
          </a:p>
          <a:p>
            <a:pPr algn="ctr">
              <a:buNone/>
            </a:pPr>
            <a:r>
              <a:rPr lang="en-US" sz="2118" dirty="0" smtClean="0"/>
              <a:t>	N = the number of processors</a:t>
            </a:r>
          </a:p>
          <a:p>
            <a:endParaRPr lang="en-US" dirty="0"/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5467879" y="3728128"/>
          <a:ext cx="1160189" cy="1110819"/>
        </p:xfrm>
        <a:graphic>
          <a:graphicData uri="http://schemas.openxmlformats.org/presentationml/2006/ole">
            <p:oleObj spid="_x0000_s19458" name="Equation" r:id="rId3" imgW="596900" imgH="571500" progId="Equation.3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0"/>
                </a:solidFill>
              </a:rPr>
              <a:t>Strong scaling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Strong scaling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increasing the number of processes but keeping the problem size constant.</a:t>
            </a:r>
          </a:p>
        </p:txBody>
      </p:sp>
      <p:graphicFrame>
        <p:nvGraphicFramePr>
          <p:cNvPr id="6" name="C 1"/>
          <p:cNvGraphicFramePr/>
          <p:nvPr/>
        </p:nvGraphicFramePr>
        <p:xfrm>
          <a:off x="2286000" y="3429000"/>
          <a:ext cx="4572000" cy="2857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0"/>
                </a:solidFill>
              </a:rPr>
              <a:t>The solution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Don’t solve a problem </a:t>
            </a:r>
            <a:r>
              <a:rPr lang="en-US" b="1" u="sng" dirty="0" smtClean="0">
                <a:solidFill>
                  <a:srgbClr val="FF0000"/>
                </a:solidFill>
              </a:rPr>
              <a:t>faster</a:t>
            </a:r>
            <a:r>
              <a:rPr lang="en-US" dirty="0" smtClean="0"/>
              <a:t>, instead solve a </a:t>
            </a:r>
            <a:r>
              <a:rPr lang="en-US" b="1" u="sng" dirty="0" smtClean="0">
                <a:solidFill>
                  <a:srgbClr val="FF0000"/>
                </a:solidFill>
              </a:rPr>
              <a:t>bigger problem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0"/>
                </a:solidFill>
              </a:rPr>
              <a:t>Gustafson’s law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b="1" u="sng" dirty="0" smtClean="0">
                <a:solidFill>
                  <a:srgbClr val="FF0000"/>
                </a:solidFill>
              </a:rPr>
              <a:t>bigger problem </a:t>
            </a:r>
            <a:r>
              <a:rPr lang="en-US" dirty="0" smtClean="0"/>
              <a:t>solved with </a:t>
            </a:r>
            <a:r>
              <a:rPr lang="en-US" b="1" u="sng" dirty="0" smtClean="0">
                <a:solidFill>
                  <a:srgbClr val="FF0000"/>
                </a:solidFill>
              </a:rPr>
              <a:t>more processors </a:t>
            </a:r>
            <a:r>
              <a:rPr lang="en-US" dirty="0" smtClean="0"/>
              <a:t>can be solved in the </a:t>
            </a:r>
            <a:r>
              <a:rPr lang="en-US" b="1" u="sng" dirty="0" smtClean="0">
                <a:solidFill>
                  <a:srgbClr val="FF0000"/>
                </a:solidFill>
              </a:rPr>
              <a:t>same amount of time </a:t>
            </a:r>
            <a:r>
              <a:rPr lang="en-US" dirty="0" smtClean="0"/>
              <a:t>it takes to solve a </a:t>
            </a:r>
            <a:r>
              <a:rPr lang="en-US" dirty="0" smtClean="0">
                <a:solidFill>
                  <a:srgbClr val="008000"/>
                </a:solidFill>
              </a:rPr>
              <a:t>smaller problem </a:t>
            </a:r>
            <a:r>
              <a:rPr lang="en-US" dirty="0" smtClean="0"/>
              <a:t>with </a:t>
            </a:r>
            <a:r>
              <a:rPr lang="en-US" dirty="0" smtClean="0">
                <a:solidFill>
                  <a:srgbClr val="008000"/>
                </a:solidFill>
              </a:rPr>
              <a:t>fewer processors</a:t>
            </a:r>
            <a:r>
              <a:rPr lang="en-US" dirty="0" smtClean="0"/>
              <a:t>.</a:t>
            </a:r>
            <a:endParaRPr lang="en-US" b="1" u="sng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0"/>
                </a:solidFill>
              </a:rPr>
              <a:t>Weak scaling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Weak scaling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increasing the problem size as the number of processes increases.</a:t>
            </a:r>
          </a:p>
        </p:txBody>
      </p:sp>
      <p:graphicFrame>
        <p:nvGraphicFramePr>
          <p:cNvPr id="5" name="Chart 4"/>
          <p:cNvGraphicFramePr/>
          <p:nvPr/>
        </p:nvGraphicFramePr>
        <p:xfrm>
          <a:off x="0" y="338296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4572000" y="338296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317</Words>
  <Application>Microsoft Macintosh PowerPoint</Application>
  <PresentationFormat>On-screen Show (4:3)</PresentationFormat>
  <Paragraphs>36</Paragraphs>
  <Slides>8</Slides>
  <Notes>0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Office Theme</vt:lpstr>
      <vt:lpstr>Microsoft Equation</vt:lpstr>
      <vt:lpstr>Scaling Conway’s Game of Life    </vt:lpstr>
      <vt:lpstr>Why do parallelism?</vt:lpstr>
      <vt:lpstr>Problem 1:  communication overhead</vt:lpstr>
      <vt:lpstr>Problem 2:  Amdahl’s law</vt:lpstr>
      <vt:lpstr>Strong scaling</vt:lpstr>
      <vt:lpstr>The solution</vt:lpstr>
      <vt:lpstr>Gustafson’s law</vt:lpstr>
      <vt:lpstr>Weak scaling</vt:lpstr>
    </vt:vector>
  </TitlesOfParts>
  <Company>Shodor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Parallelization:  Area Under a Curve</dc:title>
  <dc:creator>Aaron Weeden</dc:creator>
  <cp:lastModifiedBy>Aaron Weeden</cp:lastModifiedBy>
  <cp:revision>83</cp:revision>
  <dcterms:created xsi:type="dcterms:W3CDTF">2012-03-06T21:58:15Z</dcterms:created>
  <dcterms:modified xsi:type="dcterms:W3CDTF">2012-03-06T21:59:12Z</dcterms:modified>
</cp:coreProperties>
</file>