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5"/>
  </p:notesMasterIdLst>
  <p:sldIdLst>
    <p:sldId id="262" r:id="rId2"/>
    <p:sldId id="263" r:id="rId3"/>
    <p:sldId id="264" r:id="rId4"/>
    <p:sldId id="265" r:id="rId5"/>
    <p:sldId id="266" r:id="rId6"/>
    <p:sldId id="305" r:id="rId7"/>
    <p:sldId id="267" r:id="rId8"/>
    <p:sldId id="292" r:id="rId9"/>
    <p:sldId id="293" r:id="rId10"/>
    <p:sldId id="294" r:id="rId11"/>
    <p:sldId id="295" r:id="rId12"/>
    <p:sldId id="268" r:id="rId13"/>
    <p:sldId id="283" r:id="rId14"/>
    <p:sldId id="296" r:id="rId15"/>
    <p:sldId id="297" r:id="rId16"/>
    <p:sldId id="306" r:id="rId17"/>
    <p:sldId id="307" r:id="rId18"/>
    <p:sldId id="298" r:id="rId19"/>
    <p:sldId id="308" r:id="rId20"/>
    <p:sldId id="309" r:id="rId21"/>
    <p:sldId id="310" r:id="rId22"/>
    <p:sldId id="302" r:id="rId23"/>
    <p:sldId id="30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3B80-BC0F-F14B-8BAB-2FF6C2C2EF85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E8457-D683-6440-9EFD-F9DA25EEE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E8457-D683-6440-9EFD-F9DA25EEE86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F21B8-E3D3-5F48-9F5E-898192C60A5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F21B8-E3D3-5F48-9F5E-898192C60A5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F21B8-E3D3-5F48-9F5E-898192C60A5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6CFDC-6FBC-C542-B09E-A78C81D1D39E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C35A5-205F-5D41-AD64-BE296292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Macintosh%20HD:Users:aweeden:Documents:GameOfLife:GameOfLife:GameOfLife_Module_Document.docx!OLE_LINK4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Document5!OLE_LINK2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Macintosh%20HD:Users:aweeden:Documents:GameOfLife:GameOfLife:GameOfLife_Module_Document.docx!OLE_LINK1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Macintosh%20HD:Users:aweeden:Documents:GameOfLife:GameOfLife:GameOfLife_Module_Document.docx!OLE_LINK11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Macintosh%20HD:Users:aweeden:Documents:Blue%20Waters%20UPEP:Modules:GameOfLife:GameOfLife_v3:Life_Module_Document.docx!OLE_LINK15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858000"/>
          </a:xfrm>
        </p:spPr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Parallelization:  Conway’s Game of Life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/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/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>
                <a:solidFill>
                  <a:srgbClr val="000090"/>
                </a:solidFill>
              </a:rPr>
              <a:t/>
            </a:r>
            <a:br>
              <a:rPr lang="en-US" dirty="0">
                <a:solidFill>
                  <a:srgbClr val="000090"/>
                </a:solidFill>
              </a:rPr>
            </a:b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277810" y="4800600"/>
            <a:ext cx="2514600" cy="914400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0" y="3157617"/>
            <a:ext cx="2819400" cy="280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Cellular automata:  Important for science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Biology</a:t>
            </a:r>
          </a:p>
          <a:p>
            <a:pPr lvl="1"/>
            <a:r>
              <a:rPr lang="en-US" dirty="0" smtClean="0"/>
              <a:t>Mapping brain tumor growth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Ecology</a:t>
            </a:r>
          </a:p>
          <a:p>
            <a:pPr lvl="1"/>
            <a:r>
              <a:rPr lang="en-US" dirty="0" smtClean="0"/>
              <a:t>Interactions of species competing for resources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Cognitive science, hydrodynamics, dermatology, chemistry, environmental science, agriculture, operational research, and many others </a:t>
            </a: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Cellular automaton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a grid of </a:t>
            </a:r>
            <a:r>
              <a:rPr lang="en-US" b="1" u="sng" dirty="0" smtClean="0">
                <a:solidFill>
                  <a:srgbClr val="FF0000"/>
                </a:solidFill>
              </a:rPr>
              <a:t>cells</a:t>
            </a:r>
          </a:p>
          <a:p>
            <a:r>
              <a:rPr lang="en-US" dirty="0" smtClean="0"/>
              <a:t>Performs functions </a:t>
            </a:r>
            <a:r>
              <a:rPr lang="en-US" b="1" u="sng" dirty="0" smtClean="0">
                <a:solidFill>
                  <a:srgbClr val="FF0000"/>
                </a:solidFill>
              </a:rPr>
              <a:t>automatically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Exhibits </a:t>
            </a:r>
            <a:r>
              <a:rPr lang="en-US" b="1" u="sng" dirty="0" smtClean="0">
                <a:solidFill>
                  <a:srgbClr val="FF0000"/>
                </a:solidFill>
              </a:rPr>
              <a:t>chaotic behavior</a:t>
            </a:r>
            <a:r>
              <a:rPr lang="en-US" dirty="0" smtClean="0"/>
              <a:t> – initial set of conditions produces random result after certain number of time steps</a:t>
            </a:r>
            <a:endParaRPr lang="en-US" b="1" dirty="0" smtClean="0"/>
          </a:p>
          <a:p>
            <a:endParaRPr lang="en-US" u="sng" dirty="0" smtClean="0"/>
          </a:p>
          <a:p>
            <a:endParaRPr lang="en-US" u="sng" dirty="0" smtClean="0"/>
          </a:p>
          <a:p>
            <a:endParaRPr lang="en-US" u="sng" dirty="0" smtClean="0"/>
          </a:p>
          <a:p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Neighborhoods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	 </a:t>
            </a:r>
          </a:p>
          <a:p>
            <a:pPr>
              <a:buNone/>
            </a:pPr>
            <a:r>
              <a:rPr lang="en-US" dirty="0" smtClean="0"/>
              <a:t>				  Von Neumann		   Moore</a:t>
            </a:r>
          </a:p>
        </p:txBody>
      </p:sp>
      <p:pic>
        <p:nvPicPr>
          <p:cNvPr id="4" name="Picture 3" descr="neighborhoods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019300" y="2007576"/>
            <a:ext cx="51054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0090"/>
                </a:solidFill>
              </a:rPr>
              <a:t>Toroidal</a:t>
            </a:r>
            <a:r>
              <a:rPr lang="en-US" dirty="0" smtClean="0">
                <a:solidFill>
                  <a:srgbClr val="000090"/>
                </a:solidFill>
              </a:rPr>
              <a:t> grid</a:t>
            </a:r>
            <a:endParaRPr lang="en-US" dirty="0">
              <a:solidFill>
                <a:srgbClr val="000090"/>
              </a:solidFill>
            </a:endParaRPr>
          </a:p>
        </p:txBody>
      </p:sp>
      <p:pic>
        <p:nvPicPr>
          <p:cNvPr id="5" name="Picture 4" descr="toroidalgrid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2133600" y="1417638"/>
            <a:ext cx="4876800" cy="478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Conway’s Game of Life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2 cell states:  </a:t>
            </a:r>
            <a:r>
              <a:rPr lang="en-US" b="1" u="sng" dirty="0" smtClean="0">
                <a:solidFill>
                  <a:srgbClr val="FF0000"/>
                </a:solidFill>
              </a:rPr>
              <a:t>ALIVE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u="sng" dirty="0" smtClean="0">
                <a:solidFill>
                  <a:srgbClr val="FF0000"/>
                </a:solidFill>
              </a:rPr>
              <a:t>DEAD</a:t>
            </a:r>
          </a:p>
          <a:p>
            <a:r>
              <a:rPr lang="en-US" dirty="0" smtClean="0"/>
              <a:t>4 rules:</a:t>
            </a:r>
          </a:p>
          <a:p>
            <a:pPr lvl="1"/>
            <a:r>
              <a:rPr lang="en-US" dirty="0" smtClean="0"/>
              <a:t>If a cell has </a:t>
            </a:r>
            <a:r>
              <a:rPr lang="en-US" b="1" u="sng" dirty="0" smtClean="0">
                <a:solidFill>
                  <a:srgbClr val="FF0000"/>
                </a:solidFill>
              </a:rPr>
              <a:t>fewer than 2 ALIVE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neighbors, it will be </a:t>
            </a:r>
            <a:r>
              <a:rPr lang="en-US" b="1" u="sng" dirty="0" smtClean="0">
                <a:solidFill>
                  <a:srgbClr val="FF0000"/>
                </a:solidFill>
              </a:rPr>
              <a:t>DEAD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 the next time step</a:t>
            </a:r>
          </a:p>
          <a:p>
            <a:pPr lvl="1"/>
            <a:r>
              <a:rPr lang="en-US" dirty="0" smtClean="0"/>
              <a:t>If an </a:t>
            </a:r>
            <a:r>
              <a:rPr lang="en-US" b="1" u="sng" dirty="0" smtClean="0">
                <a:solidFill>
                  <a:srgbClr val="FF0000"/>
                </a:solidFill>
              </a:rPr>
              <a:t>ALIVE</a:t>
            </a:r>
            <a:r>
              <a:rPr lang="en-US" dirty="0" smtClean="0"/>
              <a:t> cell has </a:t>
            </a:r>
            <a:r>
              <a:rPr lang="en-US" b="1" u="sng" dirty="0" smtClean="0">
                <a:solidFill>
                  <a:srgbClr val="FF0000"/>
                </a:solidFill>
              </a:rPr>
              <a:t>2 or 3 ALIVE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neighbors, it will be </a:t>
            </a:r>
            <a:r>
              <a:rPr lang="en-US" b="1" u="sng" dirty="0" smtClean="0">
                <a:solidFill>
                  <a:srgbClr val="FF0000"/>
                </a:solidFill>
              </a:rPr>
              <a:t>ALIVE</a:t>
            </a:r>
            <a:r>
              <a:rPr lang="en-US" dirty="0" smtClean="0"/>
              <a:t> in the next time step</a:t>
            </a:r>
          </a:p>
          <a:p>
            <a:pPr lvl="1"/>
            <a:r>
              <a:rPr lang="en-US" dirty="0" smtClean="0"/>
              <a:t>If a cell has </a:t>
            </a:r>
            <a:r>
              <a:rPr lang="en-US" b="1" u="sng" dirty="0" smtClean="0">
                <a:solidFill>
                  <a:srgbClr val="FF0000"/>
                </a:solidFill>
              </a:rPr>
              <a:t>more than 3 ALIVE</a:t>
            </a:r>
            <a:r>
              <a:rPr lang="en-US" dirty="0" smtClean="0"/>
              <a:t> neighbors, it will be </a:t>
            </a:r>
            <a:r>
              <a:rPr lang="en-US" b="1" u="sng" dirty="0" smtClean="0">
                <a:solidFill>
                  <a:srgbClr val="FF0000"/>
                </a:solidFill>
              </a:rPr>
              <a:t>DEAD</a:t>
            </a:r>
            <a:r>
              <a:rPr lang="en-US" dirty="0" smtClean="0"/>
              <a:t> in the next time step</a:t>
            </a:r>
          </a:p>
          <a:p>
            <a:pPr lvl="1"/>
            <a:r>
              <a:rPr lang="en-US" dirty="0" smtClean="0"/>
              <a:t>If a </a:t>
            </a:r>
            <a:r>
              <a:rPr lang="en-US" b="1" u="sng" dirty="0" smtClean="0">
                <a:solidFill>
                  <a:srgbClr val="FF0000"/>
                </a:solidFill>
              </a:rPr>
              <a:t>DEAD</a:t>
            </a:r>
            <a:r>
              <a:rPr lang="en-US" dirty="0" smtClean="0"/>
              <a:t> cell has </a:t>
            </a:r>
            <a:r>
              <a:rPr lang="en-US" b="1" u="sng" dirty="0" smtClean="0">
                <a:solidFill>
                  <a:srgbClr val="FF0000"/>
                </a:solidFill>
              </a:rPr>
              <a:t>3 ALIVE</a:t>
            </a:r>
            <a:r>
              <a:rPr lang="en-US" dirty="0" smtClean="0"/>
              <a:t> neighbors, it will be </a:t>
            </a:r>
            <a:r>
              <a:rPr lang="en-US" b="1" u="sng" dirty="0" smtClean="0">
                <a:solidFill>
                  <a:srgbClr val="FF0000"/>
                </a:solidFill>
              </a:rPr>
              <a:t>ALIVE</a:t>
            </a:r>
            <a:r>
              <a:rPr lang="en-US" dirty="0" smtClean="0"/>
              <a:t> in the next time step</a:t>
            </a:r>
          </a:p>
          <a:p>
            <a:pPr lvl="1"/>
            <a:endParaRPr lang="en-US" dirty="0" smtClean="0"/>
          </a:p>
          <a:p>
            <a:endParaRPr lang="en-US" u="sng" dirty="0" smtClean="0"/>
          </a:p>
          <a:p>
            <a:endParaRPr lang="en-US" u="sng" dirty="0" smtClean="0"/>
          </a:p>
          <a:p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How do we simulate?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board:  with pencil and paper</a:t>
            </a:r>
          </a:p>
          <a:p>
            <a:r>
              <a:rPr lang="en-US" dirty="0" smtClean="0"/>
              <a:t>Beyond a small board:  single computer</a:t>
            </a:r>
          </a:p>
          <a:p>
            <a:r>
              <a:rPr lang="en-US" dirty="0" smtClean="0"/>
              <a:t>Even bigger:  </a:t>
            </a:r>
            <a:r>
              <a:rPr lang="en-US" b="1" u="sng" dirty="0" smtClean="0">
                <a:solidFill>
                  <a:srgbClr val="FF0000"/>
                </a:solidFill>
              </a:rPr>
              <a:t>parallel processing</a:t>
            </a:r>
          </a:p>
          <a:p>
            <a:r>
              <a:rPr lang="en-US" dirty="0" smtClean="0"/>
              <a:t>Bigger </a:t>
            </a:r>
            <a:r>
              <a:rPr lang="en-US" smtClean="0"/>
              <a:t>and bigger:  </a:t>
            </a:r>
            <a:r>
              <a:rPr lang="en-US" b="1" u="sng" dirty="0" smtClean="0">
                <a:solidFill>
                  <a:srgbClr val="FF0000"/>
                </a:solidFill>
              </a:rPr>
              <a:t>cluster computer</a:t>
            </a:r>
            <a:endParaRPr lang="en-US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Parallelism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Concurrency (doing things at the same time)</a:t>
            </a:r>
          </a:p>
          <a:p>
            <a:r>
              <a:rPr lang="en-US" dirty="0" smtClean="0"/>
              <a:t>Multiple </a:t>
            </a:r>
            <a:r>
              <a:rPr lang="en-US" b="1" u="sng" dirty="0" smtClean="0">
                <a:solidFill>
                  <a:srgbClr val="FF0000"/>
                </a:solidFill>
              </a:rPr>
              <a:t>flows of execution</a:t>
            </a:r>
            <a:r>
              <a:rPr lang="en-US" dirty="0" smtClean="0"/>
              <a:t> (virtual entities that perform computations) working on the same problem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Distributed Memory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Shared Memory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Hybrid</a:t>
            </a:r>
            <a:endParaRPr lang="en-US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Flows of execution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Processes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Distributed memory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Must communicate (</a:t>
            </a:r>
            <a:r>
              <a:rPr lang="en-US" b="1" u="sng" dirty="0" smtClean="0">
                <a:solidFill>
                  <a:srgbClr val="FF0000"/>
                </a:solidFill>
              </a:rPr>
              <a:t>message passing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Threads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008000"/>
                </a:solidFill>
              </a:rPr>
              <a:t>S</a:t>
            </a:r>
            <a:r>
              <a:rPr lang="en-US" dirty="0" smtClean="0">
                <a:solidFill>
                  <a:srgbClr val="008000"/>
                </a:solidFill>
              </a:rPr>
              <a:t>hared memory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Processes with threads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H</a:t>
            </a:r>
            <a:r>
              <a:rPr lang="en-US" dirty="0" smtClean="0">
                <a:solidFill>
                  <a:srgbClr val="008000"/>
                </a:solidFill>
              </a:rPr>
              <a:t>ybrid</a:t>
            </a: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Parallel hardware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</a:t>
            </a:r>
            <a:r>
              <a:rPr lang="en-US" b="1" u="sng" dirty="0" smtClean="0">
                <a:solidFill>
                  <a:srgbClr val="FF0000"/>
                </a:solidFill>
              </a:rPr>
              <a:t>cores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on a single </a:t>
            </a:r>
            <a:r>
              <a:rPr lang="en-US" b="1" u="sng" dirty="0" smtClean="0">
                <a:solidFill>
                  <a:srgbClr val="FF0000"/>
                </a:solidFill>
              </a:rPr>
              <a:t>compute node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Shared memory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Multiple </a:t>
            </a:r>
            <a:r>
              <a:rPr lang="en-US" b="1" u="sng" dirty="0" smtClean="0">
                <a:solidFill>
                  <a:srgbClr val="FF0000"/>
                </a:solidFill>
              </a:rPr>
              <a:t>compute nodes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sharing a </a:t>
            </a:r>
            <a:r>
              <a:rPr lang="en-US" b="1" u="sng" dirty="0" smtClean="0">
                <a:solidFill>
                  <a:srgbClr val="FF0000"/>
                </a:solidFill>
              </a:rPr>
              <a:t>network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Distributed memory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Multiple compute nodes with multiple cores sharing a network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Hybrid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What are some standards?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Message Passing Interface (MPI)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</a:t>
            </a:r>
            <a:r>
              <a:rPr lang="en-US" dirty="0" smtClean="0">
                <a:solidFill>
                  <a:srgbClr val="000000"/>
                </a:solidFill>
              </a:rPr>
              <a:t>distributed memory/message passing</a:t>
            </a:r>
          </a:p>
          <a:p>
            <a:r>
              <a:rPr lang="en-US" b="1" u="sng" dirty="0" err="1" smtClean="0">
                <a:solidFill>
                  <a:srgbClr val="FF0000"/>
                </a:solidFill>
              </a:rPr>
              <a:t>OpenMP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00"/>
                </a:solidFill>
              </a:rPr>
              <a:t>– shared memory</a:t>
            </a:r>
          </a:p>
          <a:p>
            <a:r>
              <a:rPr lang="en-US" dirty="0" smtClean="0"/>
              <a:t>MPI/</a:t>
            </a:r>
            <a:r>
              <a:rPr lang="en-US" dirty="0" err="1" smtClean="0"/>
              <a:t>OpenMP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00"/>
                </a:solidFill>
              </a:rPr>
              <a:t>- hybrid</a:t>
            </a:r>
            <a:endParaRPr lang="en-US" b="1" u="sng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How to approach the parallel algorithm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State clearly the </a:t>
            </a:r>
            <a:r>
              <a:rPr lang="en-US" b="1" u="sng" dirty="0" smtClean="0">
                <a:solidFill>
                  <a:srgbClr val="FF0000"/>
                </a:solidFill>
              </a:rPr>
              <a:t>goal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the algorithm</a:t>
            </a:r>
          </a:p>
          <a:p>
            <a:r>
              <a:rPr lang="en-US" dirty="0" smtClean="0"/>
              <a:t>Use the goal to determine the algorithm’s </a:t>
            </a:r>
            <a:r>
              <a:rPr lang="en-US" b="1" u="sng" dirty="0" smtClean="0">
                <a:solidFill>
                  <a:srgbClr val="FF0000"/>
                </a:solidFill>
              </a:rPr>
              <a:t>data structures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Identify the </a:t>
            </a:r>
            <a:r>
              <a:rPr lang="en-US" b="1" u="sng" dirty="0" smtClean="0">
                <a:solidFill>
                  <a:srgbClr val="FF0000"/>
                </a:solidFill>
              </a:rPr>
              <a:t>data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that </a:t>
            </a:r>
            <a:r>
              <a:rPr lang="en-US" smtClean="0"/>
              <a:t>will</a:t>
            </a:r>
            <a:r>
              <a:rPr lang="en-US" smtClean="0"/>
              <a:t> be contained </a:t>
            </a:r>
            <a:r>
              <a:rPr lang="en-US" dirty="0" smtClean="0"/>
              <a:t>within the data structures and parallelized</a:t>
            </a:r>
          </a:p>
          <a:p>
            <a:r>
              <a:rPr lang="en-US" dirty="0" smtClean="0"/>
              <a:t>Determine </a:t>
            </a:r>
            <a:r>
              <a:rPr lang="en-US" b="1" u="sng" dirty="0" smtClean="0">
                <a:solidFill>
                  <a:srgbClr val="FF0000"/>
                </a:solidFill>
              </a:rPr>
              <a:t>load balancing</a:t>
            </a:r>
          </a:p>
          <a:p>
            <a:r>
              <a:rPr lang="en-US" dirty="0" smtClean="0"/>
              <a:t>Determine the </a:t>
            </a:r>
            <a:r>
              <a:rPr lang="en-US" b="1" u="sng" dirty="0" smtClean="0">
                <a:solidFill>
                  <a:srgbClr val="FF0000"/>
                </a:solidFill>
              </a:rPr>
              <a:t>parallel tasks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that are performed on the data – draw pictures and write descriptions</a:t>
            </a:r>
          </a:p>
          <a:p>
            <a:r>
              <a:rPr lang="en-US" dirty="0" smtClean="0"/>
              <a:t>Determine </a:t>
            </a:r>
            <a:r>
              <a:rPr lang="en-US" b="1" u="sng" dirty="0" smtClean="0">
                <a:solidFill>
                  <a:srgbClr val="FF0000"/>
                </a:solidFill>
              </a:rPr>
              <a:t>message passing</a:t>
            </a:r>
          </a:p>
          <a:p>
            <a:r>
              <a:rPr lang="en-US" dirty="0" smtClean="0"/>
              <a:t>Create a </a:t>
            </a:r>
            <a:r>
              <a:rPr lang="en-US" b="1" u="sng" dirty="0" smtClean="0">
                <a:solidFill>
                  <a:srgbClr val="FF0000"/>
                </a:solidFill>
              </a:rPr>
              <a:t>written representation of values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needed for the parallel tasks</a:t>
            </a:r>
          </a:p>
          <a:p>
            <a:r>
              <a:rPr lang="en-US" dirty="0" smtClean="0"/>
              <a:t>Develop </a:t>
            </a:r>
            <a:r>
              <a:rPr lang="en-US" b="1" u="sng" dirty="0" smtClean="0">
                <a:solidFill>
                  <a:srgbClr val="FF0000"/>
                </a:solidFill>
              </a:rPr>
              <a:t>pseudo-code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for the algorithm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Considerations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Assume </a:t>
            </a:r>
            <a:r>
              <a:rPr lang="en-US" dirty="0" smtClean="0">
                <a:solidFill>
                  <a:srgbClr val="008000"/>
                </a:solidFill>
              </a:rPr>
              <a:t>hybrid </a:t>
            </a:r>
            <a:r>
              <a:rPr lang="en-US" dirty="0" smtClean="0"/>
              <a:t>parallelism</a:t>
            </a:r>
          </a:p>
          <a:p>
            <a:pPr lvl="1"/>
            <a:r>
              <a:rPr lang="en-US" dirty="0" smtClean="0"/>
              <a:t>Distributed memory, shared memory, or serial can be refined from hybrid</a:t>
            </a:r>
          </a:p>
          <a:p>
            <a:pPr lvl="2"/>
            <a:r>
              <a:rPr lang="en-US" dirty="0" smtClean="0"/>
              <a:t>Hybrid on </a:t>
            </a:r>
            <a:r>
              <a:rPr lang="en-US" b="1" u="sng" dirty="0" smtClean="0">
                <a:solidFill>
                  <a:srgbClr val="FF0000"/>
                </a:solidFill>
              </a:rPr>
              <a:t>1 thread per process </a:t>
            </a:r>
            <a:r>
              <a:rPr lang="en-US" dirty="0" smtClean="0"/>
              <a:t>is just </a:t>
            </a:r>
            <a:r>
              <a:rPr lang="en-US" dirty="0" smtClean="0">
                <a:solidFill>
                  <a:srgbClr val="008000"/>
                </a:solidFill>
              </a:rPr>
              <a:t>distributed memory</a:t>
            </a:r>
          </a:p>
          <a:p>
            <a:pPr lvl="2"/>
            <a:r>
              <a:rPr lang="en-US" dirty="0" smtClean="0"/>
              <a:t>Hybrid on </a:t>
            </a:r>
            <a:r>
              <a:rPr lang="en-US" b="1" u="sng" dirty="0" smtClean="0">
                <a:solidFill>
                  <a:srgbClr val="FF0000"/>
                </a:solidFill>
              </a:rPr>
              <a:t>1 process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just </a:t>
            </a:r>
            <a:r>
              <a:rPr lang="en-US" dirty="0" smtClean="0">
                <a:solidFill>
                  <a:srgbClr val="008000"/>
                </a:solidFill>
              </a:rPr>
              <a:t>shared memory</a:t>
            </a:r>
          </a:p>
          <a:p>
            <a:pPr lvl="2"/>
            <a:r>
              <a:rPr lang="en-US" dirty="0" smtClean="0"/>
              <a:t>Hybrid on </a:t>
            </a:r>
            <a:r>
              <a:rPr lang="en-US" b="1" u="sng" dirty="0" smtClean="0">
                <a:solidFill>
                  <a:srgbClr val="FF0000"/>
                </a:solidFill>
              </a:rPr>
              <a:t>1 thread and 1 process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just </a:t>
            </a:r>
            <a:r>
              <a:rPr lang="en-US" dirty="0" smtClean="0">
                <a:solidFill>
                  <a:srgbClr val="008000"/>
                </a:solidFill>
              </a:rPr>
              <a:t>serial</a:t>
            </a:r>
          </a:p>
          <a:p>
            <a:r>
              <a:rPr lang="en-US" dirty="0" smtClean="0"/>
              <a:t>The </a:t>
            </a:r>
            <a:r>
              <a:rPr lang="en-US" u="sng" dirty="0" smtClean="0">
                <a:solidFill>
                  <a:srgbClr val="000000"/>
                </a:solidFill>
              </a:rPr>
              <a:t>entire code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/>
              <a:t>is executed by </a:t>
            </a:r>
            <a:r>
              <a:rPr lang="en-US" u="sng" dirty="0" smtClean="0">
                <a:solidFill>
                  <a:srgbClr val="000000"/>
                </a:solidFill>
              </a:rPr>
              <a:t>each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8000"/>
                </a:solidFill>
              </a:rPr>
              <a:t>process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Threads </a:t>
            </a:r>
            <a:r>
              <a:rPr lang="en-US" u="sng" dirty="0" smtClean="0"/>
              <a:t>only</a:t>
            </a:r>
            <a:r>
              <a:rPr lang="en-US" dirty="0" smtClean="0"/>
              <a:t> execute code for which they are </a:t>
            </a:r>
            <a:r>
              <a:rPr lang="en-US" b="1" u="sng" dirty="0" smtClean="0">
                <a:solidFill>
                  <a:srgbClr val="FF0000"/>
                </a:solidFill>
              </a:rPr>
              <a:t>spawned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What is the goal of the algorithm?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 grid of cells is updated at each time step for some number of time steps based on the rules of Conway’s Game of Life.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What are the algorithm’s data structures?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 grid of cells is updated at each time step for some number of time steps based on the rules of Conway’s Game of Life. </a:t>
            </a:r>
          </a:p>
        </p:txBody>
      </p:sp>
      <p:graphicFrame>
        <p:nvGraphicFramePr>
          <p:cNvPr id="98311" name="Object 7"/>
          <p:cNvGraphicFramePr>
            <a:graphicFrameLocks noChangeAspect="1"/>
          </p:cNvGraphicFramePr>
          <p:nvPr/>
        </p:nvGraphicFramePr>
        <p:xfrm>
          <a:off x="1758950" y="3382963"/>
          <a:ext cx="5626100" cy="2743200"/>
        </p:xfrm>
        <a:graphic>
          <a:graphicData uri="http://schemas.openxmlformats.org/presentationml/2006/ole">
            <p:oleObj spid="_x0000_s98311" name="Document" r:id="rId3" imgW="5626100" imgH="27432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What are the algorithm’s data structures?</a:t>
            </a:r>
            <a:endParaRPr lang="en-US" dirty="0">
              <a:solidFill>
                <a:srgbClr val="000090"/>
              </a:solidFill>
            </a:endParaRPr>
          </a:p>
        </p:txBody>
      </p:sp>
      <p:graphicFrame>
        <p:nvGraphicFramePr>
          <p:cNvPr id="126985" name="Object 9"/>
          <p:cNvGraphicFramePr>
            <a:graphicFrameLocks noChangeAspect="1"/>
          </p:cNvGraphicFramePr>
          <p:nvPr/>
        </p:nvGraphicFramePr>
        <p:xfrm>
          <a:off x="1758950" y="2692400"/>
          <a:ext cx="5626100" cy="1473200"/>
        </p:xfrm>
        <a:graphic>
          <a:graphicData uri="http://schemas.openxmlformats.org/presentationml/2006/ole">
            <p:oleObj spid="_x0000_s126985" name="Document" r:id="rId3" imgW="5626100" imgH="14732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What data is parallelized?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Each </a:t>
            </a:r>
            <a:r>
              <a:rPr lang="en-US" dirty="0" smtClean="0">
                <a:solidFill>
                  <a:srgbClr val="008000"/>
                </a:solidFill>
              </a:rPr>
              <a:t>process </a:t>
            </a:r>
            <a:r>
              <a:rPr lang="en-US" dirty="0" smtClean="0"/>
              <a:t>receives a certain number of </a:t>
            </a:r>
            <a:r>
              <a:rPr lang="en-US" b="1" u="sng" dirty="0" smtClean="0">
                <a:solidFill>
                  <a:srgbClr val="FF0000"/>
                </a:solidFill>
              </a:rPr>
              <a:t>rows</a:t>
            </a:r>
          </a:p>
          <a:p>
            <a:r>
              <a:rPr lang="en-US" dirty="0" smtClean="0"/>
              <a:t>Each </a:t>
            </a:r>
            <a:r>
              <a:rPr lang="en-US" dirty="0" smtClean="0">
                <a:solidFill>
                  <a:srgbClr val="008000"/>
                </a:solidFill>
              </a:rPr>
              <a:t>thread </a:t>
            </a:r>
            <a:r>
              <a:rPr lang="en-US" dirty="0" smtClean="0">
                <a:solidFill>
                  <a:srgbClr val="000000"/>
                </a:solidFill>
              </a:rPr>
              <a:t>receives a certain number of </a:t>
            </a:r>
            <a:r>
              <a:rPr lang="en-US" b="1" u="sng" dirty="0" smtClean="0">
                <a:solidFill>
                  <a:srgbClr val="FF0000"/>
                </a:solidFill>
              </a:rPr>
              <a:t>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How is the load balanced?</a:t>
            </a:r>
            <a:endParaRPr lang="en-US" dirty="0">
              <a:solidFill>
                <a:srgbClr val="000090"/>
              </a:solidFill>
            </a:endParaRPr>
          </a:p>
        </p:txBody>
      </p:sp>
      <p:pic>
        <p:nvPicPr>
          <p:cNvPr id="5" name="Picture 4" descr="LoadBalancin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2361693" y="1417638"/>
            <a:ext cx="4407204" cy="4879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What are the parallel tasks?</a:t>
            </a:r>
            <a:endParaRPr lang="en-US" dirty="0">
              <a:solidFill>
                <a:srgbClr val="000090"/>
              </a:solidFill>
            </a:endParaRPr>
          </a:p>
        </p:txBody>
      </p:sp>
      <p:pic>
        <p:nvPicPr>
          <p:cNvPr id="5" name="Picture 4" descr="paralleltask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2296980" y="1417638"/>
            <a:ext cx="4536321" cy="41897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What message passing occurs?</a:t>
            </a:r>
            <a:endParaRPr lang="en-US" dirty="0">
              <a:solidFill>
                <a:srgbClr val="000090"/>
              </a:solidFill>
            </a:endParaRPr>
          </a:p>
        </p:txBody>
      </p:sp>
      <p:pic>
        <p:nvPicPr>
          <p:cNvPr id="6" name="Picture 5" descr="messagepassin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2403182" y="1417638"/>
            <a:ext cx="3993172" cy="5440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What values are needed for the parallel tasks?</a:t>
            </a:r>
            <a:endParaRPr lang="en-US" dirty="0">
              <a:solidFill>
                <a:srgbClr val="000090"/>
              </a:solidFill>
            </a:endParaRPr>
          </a:p>
        </p:txBody>
      </p:sp>
      <p:graphicFrame>
        <p:nvGraphicFramePr>
          <p:cNvPr id="131077" name="Object 5"/>
          <p:cNvGraphicFramePr>
            <a:graphicFrameLocks noChangeAspect="1"/>
          </p:cNvGraphicFramePr>
          <p:nvPr/>
        </p:nvGraphicFramePr>
        <p:xfrm>
          <a:off x="1758950" y="1879600"/>
          <a:ext cx="5626100" cy="3098800"/>
        </p:xfrm>
        <a:graphic>
          <a:graphicData uri="http://schemas.openxmlformats.org/presentationml/2006/ole">
            <p:oleObj spid="_x0000_s131077" name="Document" r:id="rId3" imgW="5626100" imgH="30988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MPI functions</a:t>
            </a:r>
            <a:endParaRPr lang="en-US" dirty="0">
              <a:solidFill>
                <a:srgbClr val="000090"/>
              </a:solidFill>
            </a:endParaRPr>
          </a:p>
        </p:txBody>
      </p:sp>
      <p:graphicFrame>
        <p:nvGraphicFramePr>
          <p:cNvPr id="104456" name="Object 8"/>
          <p:cNvGraphicFramePr>
            <a:graphicFrameLocks noChangeAspect="1"/>
          </p:cNvGraphicFramePr>
          <p:nvPr/>
        </p:nvGraphicFramePr>
        <p:xfrm>
          <a:off x="1758950" y="1700622"/>
          <a:ext cx="5626100" cy="4343400"/>
        </p:xfrm>
        <a:graphic>
          <a:graphicData uri="http://schemas.openxmlformats.org/presentationml/2006/ole">
            <p:oleObj spid="_x0000_s104456" name="Document" r:id="rId3" imgW="5626100" imgH="43434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90"/>
                </a:solidFill>
              </a:rPr>
              <a:t>OpenMP</a:t>
            </a:r>
            <a:r>
              <a:rPr lang="en-US" dirty="0" smtClean="0">
                <a:solidFill>
                  <a:srgbClr val="000090"/>
                </a:solidFill>
              </a:rPr>
              <a:t> construct</a:t>
            </a:r>
            <a:endParaRPr lang="en-US" dirty="0">
              <a:solidFill>
                <a:srgbClr val="000090"/>
              </a:solidFill>
            </a:endParaRPr>
          </a:p>
        </p:txBody>
      </p:sp>
      <p:graphicFrame>
        <p:nvGraphicFramePr>
          <p:cNvPr id="106506" name="Object 10"/>
          <p:cNvGraphicFramePr>
            <a:graphicFrameLocks noChangeAspect="1"/>
          </p:cNvGraphicFramePr>
          <p:nvPr/>
        </p:nvGraphicFramePr>
        <p:xfrm>
          <a:off x="1539017" y="2447253"/>
          <a:ext cx="5626100" cy="1981200"/>
        </p:xfrm>
        <a:graphic>
          <a:graphicData uri="http://schemas.openxmlformats.org/presentationml/2006/ole">
            <p:oleObj spid="_x0000_s106506" name="Document" r:id="rId3" imgW="5626100" imgH="19812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3649</TotalTime>
  <Words>585</Words>
  <Application>Microsoft Macintosh PowerPoint</Application>
  <PresentationFormat>On-screen Show (4:3)</PresentationFormat>
  <Paragraphs>95</Paragraphs>
  <Slides>23</Slides>
  <Notes>4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Office Theme</vt:lpstr>
      <vt:lpstr>Macintosh HD:Users:aweeden:Documents:GameOfLife:GameOfLife:GameOfLife_Module_Document.docx!OLE_LINK4</vt:lpstr>
      <vt:lpstr>Document5!OLE_LINK2</vt:lpstr>
      <vt:lpstr>Macintosh HD:Users:aweeden:Documents:GameOfLife:GameOfLife:GameOfLife_Module_Document.docx!OLE_LINK1</vt:lpstr>
      <vt:lpstr>Macintosh HD:Users:aweeden:Documents:GameOfLife:GameOfLife:GameOfLife_Module_Document.docx!OLE_LINK11</vt:lpstr>
      <vt:lpstr>Macintosh HD:Users:aweeden:Documents:Blue Waters UPEP:Modules:GameOfLife:GameOfLife_v3:Life_Module_Document.docx!OLE_LINK15</vt:lpstr>
      <vt:lpstr>Parallelization:  Conway’s Game of Life    </vt:lpstr>
      <vt:lpstr>Cellular automata:  Important for science</vt:lpstr>
      <vt:lpstr>Cellular automaton</vt:lpstr>
      <vt:lpstr>Neighborhoods</vt:lpstr>
      <vt:lpstr>Toroidal grid</vt:lpstr>
      <vt:lpstr>Conway’s Game of Life</vt:lpstr>
      <vt:lpstr>How do we simulate?</vt:lpstr>
      <vt:lpstr>Parallelism</vt:lpstr>
      <vt:lpstr>Flows of execution</vt:lpstr>
      <vt:lpstr>Parallel hardware</vt:lpstr>
      <vt:lpstr>What are some standards?</vt:lpstr>
      <vt:lpstr>How to approach the parallel algorithm</vt:lpstr>
      <vt:lpstr>Considerations</vt:lpstr>
      <vt:lpstr>What is the goal of the algorithm?</vt:lpstr>
      <vt:lpstr>What are the algorithm’s data structures?</vt:lpstr>
      <vt:lpstr>What are the algorithm’s data structures?</vt:lpstr>
      <vt:lpstr>What data is parallelized?</vt:lpstr>
      <vt:lpstr>How is the load balanced?</vt:lpstr>
      <vt:lpstr>What are the parallel tasks?</vt:lpstr>
      <vt:lpstr>What message passing occurs?</vt:lpstr>
      <vt:lpstr>What values are needed for the parallel tasks?</vt:lpstr>
      <vt:lpstr>MPI functions</vt:lpstr>
      <vt:lpstr>OpenMP construct</vt:lpstr>
    </vt:vector>
  </TitlesOfParts>
  <Company>Shodor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Parallelization:  Area Under a Curve</dc:title>
  <dc:creator>Aaron Weeden</dc:creator>
  <cp:lastModifiedBy>Aaron Weeden</cp:lastModifiedBy>
  <cp:revision>109</cp:revision>
  <dcterms:created xsi:type="dcterms:W3CDTF">2012-03-06T22:09:39Z</dcterms:created>
  <dcterms:modified xsi:type="dcterms:W3CDTF">2012-03-06T22:09:48Z</dcterms:modified>
</cp:coreProperties>
</file>