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Default Extension="pict" ContentType="image/pict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Default Extension="vml" ContentType="application/vnd.openxmlformats-officedocument.vmlDrawing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embeddings/Microsoft_Equation1.bin" ContentType="application/vnd.openxmlformats-officedocument.oleObject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0"/>
  </p:notesMasterIdLst>
  <p:sldIdLst>
    <p:sldId id="262" r:id="rId2"/>
    <p:sldId id="263" r:id="rId3"/>
    <p:sldId id="296" r:id="rId4"/>
    <p:sldId id="264" r:id="rId5"/>
    <p:sldId id="297" r:id="rId6"/>
    <p:sldId id="265" r:id="rId7"/>
    <p:sldId id="266" r:id="rId8"/>
    <p:sldId id="29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9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3B80-BC0F-F14B-8BAB-2FF6C2C2EF85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E8457-D683-6440-9EFD-F9DA25EEE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E8457-D683-6440-9EFD-F9DA25EEE86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6CFDC-6FBC-C542-B09E-A78C81D1D39E}" type="datetimeFigureOut">
              <a:rPr lang="en-US" smtClean="0"/>
              <a:pPr/>
              <a:t>2/8/12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858000"/>
          </a:xfrm>
        </p:spPr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Scaling Area Under a Curve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/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/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>
                <a:solidFill>
                  <a:srgbClr val="000090"/>
                </a:solidFill>
              </a:rPr>
              <a:t/>
            </a:r>
            <a:br>
              <a:rPr lang="en-US" dirty="0">
                <a:solidFill>
                  <a:srgbClr val="000090"/>
                </a:solidFill>
              </a:rPr>
            </a:b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277810" y="4800600"/>
            <a:ext cx="2514600" cy="914400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3277810" y="3886200"/>
            <a:ext cx="2505075" cy="1371600"/>
          </a:xfrm>
          <a:prstGeom prst="flowChartPunchedTap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38100" dist="25400" dir="5400000" algn="ctr" rotWithShape="0">
              <a:srgbClr val="000000">
                <a:alpha val="35001"/>
              </a:srgbClr>
            </a:outerShdw>
          </a:effec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77810" y="4800600"/>
            <a:ext cx="2514600" cy="914400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277810" y="3429000"/>
            <a:ext cx="0" cy="2057400"/>
          </a:xfrm>
          <a:prstGeom prst="line">
            <a:avLst/>
          </a:prstGeom>
          <a:noFill/>
          <a:ln w="4445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ctr" rotWithShape="0">
              <a:srgbClr val="000000">
                <a:alpha val="35001"/>
              </a:srgbClr>
            </a:outerShdw>
          </a:effec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5792410" y="3429000"/>
            <a:ext cx="0" cy="2057400"/>
          </a:xfrm>
          <a:prstGeom prst="line">
            <a:avLst/>
          </a:prstGeom>
          <a:noFill/>
          <a:ln w="4445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ctr" rotWithShape="0">
              <a:srgbClr val="000000">
                <a:alpha val="35001"/>
              </a:srgbClr>
            </a:outerShdw>
          </a:effec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2592010" y="4800600"/>
            <a:ext cx="3886200" cy="0"/>
          </a:xfrm>
          <a:prstGeom prst="line">
            <a:avLst/>
          </a:prstGeom>
          <a:noFill/>
          <a:ln w="4445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ctr" rotWithShape="0">
              <a:srgbClr val="000000">
                <a:alpha val="35001"/>
              </a:srgbClr>
            </a:outerShdw>
          </a:effec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Why do parallelism?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Speedup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solve a problem </a:t>
            </a:r>
            <a:r>
              <a:rPr lang="en-US" dirty="0" smtClean="0">
                <a:solidFill>
                  <a:srgbClr val="008000"/>
                </a:solidFill>
              </a:rPr>
              <a:t>faster</a:t>
            </a:r>
            <a:r>
              <a:rPr lang="en-US" dirty="0" smtClean="0"/>
              <a:t>.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Accuracy </a:t>
            </a:r>
            <a:r>
              <a:rPr lang="en-US" dirty="0" smtClean="0"/>
              <a:t>– solve a problem </a:t>
            </a:r>
            <a:r>
              <a:rPr lang="en-US" dirty="0" smtClean="0">
                <a:solidFill>
                  <a:srgbClr val="008000"/>
                </a:solidFill>
              </a:rPr>
              <a:t>better</a:t>
            </a:r>
            <a:r>
              <a:rPr lang="en-US" dirty="0" smtClean="0"/>
              <a:t>.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Scaling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solve a </a:t>
            </a:r>
            <a:r>
              <a:rPr lang="en-US" dirty="0" smtClean="0">
                <a:solidFill>
                  <a:srgbClr val="008000"/>
                </a:solidFill>
              </a:rPr>
              <a:t>bigger </a:t>
            </a:r>
            <a:r>
              <a:rPr lang="en-US" dirty="0" smtClean="0"/>
              <a:t>problem.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Problem 1:  communication overhead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Parallel algorithms that employ distributed memory have a certain amount of </a:t>
            </a:r>
            <a:r>
              <a:rPr lang="en-US" b="1" u="sng" dirty="0" smtClean="0">
                <a:solidFill>
                  <a:srgbClr val="FF0000"/>
                </a:solidFill>
              </a:rPr>
              <a:t>communication </a:t>
            </a:r>
            <a:r>
              <a:rPr lang="en-US" dirty="0" smtClean="0"/>
              <a:t>and a certain amount of </a:t>
            </a:r>
            <a:r>
              <a:rPr lang="en-US" b="1" u="sng" dirty="0" smtClean="0">
                <a:solidFill>
                  <a:srgbClr val="FF0000"/>
                </a:solidFill>
              </a:rPr>
              <a:t>computation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 more processes are added, the </a:t>
            </a:r>
            <a:r>
              <a:rPr lang="en-US" b="1" u="sng" dirty="0" smtClean="0">
                <a:solidFill>
                  <a:srgbClr val="FF0000"/>
                </a:solidFill>
              </a:rPr>
              <a:t>communication overhead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increases.</a:t>
            </a:r>
          </a:p>
          <a:p>
            <a:r>
              <a:rPr lang="en-US" dirty="0" smtClean="0"/>
              <a:t>At some number of processes, communication overhead will cause the algorithm to take longer in parallel than serially.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Problem 2:  Amdahl’s law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Speedup is </a:t>
            </a:r>
            <a:r>
              <a:rPr lang="en-US" b="1" u="sng" dirty="0" smtClean="0">
                <a:solidFill>
                  <a:srgbClr val="FF0000"/>
                </a:solidFill>
              </a:rPr>
              <a:t>limited</a:t>
            </a:r>
            <a:r>
              <a:rPr lang="en-US" dirty="0" smtClean="0">
                <a:solidFill>
                  <a:srgbClr val="000000"/>
                </a:solidFill>
              </a:rPr>
              <a:t> by the algorithm’s </a:t>
            </a:r>
            <a:r>
              <a:rPr lang="en-US" b="1" u="sng" dirty="0" smtClean="0">
                <a:solidFill>
                  <a:srgbClr val="FF0000"/>
                </a:solidFill>
              </a:rPr>
              <a:t>critical section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the part of the algorithm that cannot be parallelized.</a:t>
            </a:r>
            <a:endParaRPr lang="en-US" b="1" u="sng" dirty="0" smtClean="0"/>
          </a:p>
          <a:p>
            <a:r>
              <a:rPr lang="en-US" dirty="0" smtClean="0"/>
              <a:t>An algorithm will never be faster than its critical section.</a:t>
            </a: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Speedup =</a:t>
            </a:r>
          </a:p>
          <a:p>
            <a:pPr algn="ctr">
              <a:buNone/>
            </a:pPr>
            <a:r>
              <a:rPr lang="en-US" dirty="0" smtClean="0"/>
              <a:t>       </a:t>
            </a:r>
          </a:p>
          <a:p>
            <a:pPr algn="ctr">
              <a:buNone/>
            </a:pPr>
            <a:r>
              <a:rPr lang="en-US" dirty="0" smtClean="0"/>
              <a:t>where </a:t>
            </a:r>
          </a:p>
          <a:p>
            <a:pPr algn="ctr">
              <a:buNone/>
            </a:pPr>
            <a:r>
              <a:rPr lang="en-US" dirty="0" smtClean="0"/>
              <a:t>P = the proportion of the program that can be made parallel</a:t>
            </a:r>
          </a:p>
          <a:p>
            <a:pPr algn="ctr">
              <a:buNone/>
            </a:pPr>
            <a:r>
              <a:rPr lang="en-US" dirty="0" smtClean="0"/>
              <a:t>1 – P = the proportion of the program that cannot be made parallel</a:t>
            </a:r>
          </a:p>
          <a:p>
            <a:pPr algn="ctr">
              <a:buNone/>
            </a:pPr>
            <a:r>
              <a:rPr lang="en-US" dirty="0" smtClean="0"/>
              <a:t>N = the number of processors</a:t>
            </a:r>
          </a:p>
          <a:p>
            <a:endParaRPr lang="en-US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5397220" y="2857500"/>
          <a:ext cx="1059812" cy="1014714"/>
        </p:xfrm>
        <a:graphic>
          <a:graphicData uri="http://schemas.openxmlformats.org/presentationml/2006/ole">
            <p:oleObj spid="_x0000_s17410" name="Equation" r:id="rId4" imgW="596900" imgH="57150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Strong scaling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Strong scaling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increasing the number of processes but keeping the problem size constant.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The solution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solve a problem </a:t>
            </a:r>
            <a:r>
              <a:rPr lang="en-US" b="1" u="sng" dirty="0" smtClean="0">
                <a:solidFill>
                  <a:srgbClr val="FF0000"/>
                </a:solidFill>
              </a:rPr>
              <a:t>faster</a:t>
            </a:r>
            <a:r>
              <a:rPr lang="en-US" dirty="0" smtClean="0"/>
              <a:t>, instead solve a </a:t>
            </a:r>
            <a:r>
              <a:rPr lang="en-US" b="1" u="sng" dirty="0" smtClean="0">
                <a:solidFill>
                  <a:srgbClr val="FF0000"/>
                </a:solidFill>
              </a:rPr>
              <a:t>bigger problem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Gustafson’s law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</a:t>
            </a:r>
            <a:r>
              <a:rPr lang="en-US" b="1" u="sng" dirty="0" smtClean="0">
                <a:solidFill>
                  <a:srgbClr val="FF0000"/>
                </a:solidFill>
              </a:rPr>
              <a:t>bigger problem </a:t>
            </a:r>
            <a:r>
              <a:rPr lang="en-US" dirty="0" smtClean="0"/>
              <a:t>solved with </a:t>
            </a:r>
            <a:r>
              <a:rPr lang="en-US" b="1" u="sng" dirty="0" smtClean="0">
                <a:solidFill>
                  <a:srgbClr val="FF0000"/>
                </a:solidFill>
              </a:rPr>
              <a:t>more processors </a:t>
            </a:r>
            <a:r>
              <a:rPr lang="en-US" dirty="0" smtClean="0"/>
              <a:t>can be solved in the </a:t>
            </a:r>
            <a:r>
              <a:rPr lang="en-US" b="1" u="sng" dirty="0" smtClean="0">
                <a:solidFill>
                  <a:srgbClr val="FF0000"/>
                </a:solidFill>
              </a:rPr>
              <a:t>same amount of time </a:t>
            </a:r>
            <a:r>
              <a:rPr lang="en-US" dirty="0" smtClean="0"/>
              <a:t>it takes to solve a </a:t>
            </a:r>
            <a:r>
              <a:rPr lang="en-US" dirty="0" smtClean="0">
                <a:solidFill>
                  <a:srgbClr val="008000"/>
                </a:solidFill>
              </a:rPr>
              <a:t>smaller problem </a:t>
            </a:r>
            <a:r>
              <a:rPr lang="en-US" dirty="0" smtClean="0"/>
              <a:t>with </a:t>
            </a:r>
            <a:r>
              <a:rPr lang="en-US" dirty="0" smtClean="0">
                <a:solidFill>
                  <a:srgbClr val="008000"/>
                </a:solidFill>
              </a:rPr>
              <a:t>fewer processors</a:t>
            </a:r>
            <a:r>
              <a:rPr lang="en-US" dirty="0" smtClean="0"/>
              <a:t>.</a:t>
            </a:r>
          </a:p>
          <a:p>
            <a:endParaRPr lang="en-US" b="1" u="sng" dirty="0" smtClean="0"/>
          </a:p>
          <a:p>
            <a:pPr algn="ctr">
              <a:buNone/>
            </a:pPr>
            <a:r>
              <a:rPr lang="en-US" dirty="0" err="1" smtClean="0"/>
              <a:t>Speedup(N</a:t>
            </a:r>
            <a:r>
              <a:rPr lang="en-US" dirty="0" smtClean="0"/>
              <a:t>) = N – (1 – P) * (N – 1)</a:t>
            </a:r>
          </a:p>
          <a:p>
            <a:pPr algn="ctr">
              <a:buNone/>
            </a:pPr>
            <a:r>
              <a:rPr lang="en-US" dirty="0" smtClean="0"/>
              <a:t>where </a:t>
            </a:r>
          </a:p>
          <a:p>
            <a:pPr algn="ctr">
              <a:buNone/>
            </a:pPr>
            <a:r>
              <a:rPr lang="en-US" dirty="0" smtClean="0"/>
              <a:t>N = the number of processors</a:t>
            </a:r>
          </a:p>
          <a:p>
            <a:pPr algn="ctr">
              <a:buNone/>
            </a:pPr>
            <a:r>
              <a:rPr lang="en-US" dirty="0" smtClean="0"/>
              <a:t>(1 – P) = the proportion of the program that cannot be made parallel</a:t>
            </a:r>
          </a:p>
          <a:p>
            <a:endParaRPr lang="en-US" b="1" u="sn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Weak scaling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Weak scaling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increasing the problem size as the number of processes increases.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278</Words>
  <Application>Microsoft Macintosh PowerPoint</Application>
  <PresentationFormat>On-screen Show (4:3)</PresentationFormat>
  <Paragraphs>33</Paragraphs>
  <Slides>8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Microsoft Equation</vt:lpstr>
      <vt:lpstr>Scaling Area Under a Curve    </vt:lpstr>
      <vt:lpstr>Why do parallelism?</vt:lpstr>
      <vt:lpstr>Problem 1:  communication overhead</vt:lpstr>
      <vt:lpstr>Problem 2:  Amdahl’s law</vt:lpstr>
      <vt:lpstr>Strong scaling</vt:lpstr>
      <vt:lpstr>The solution</vt:lpstr>
      <vt:lpstr>Gustafson’s law</vt:lpstr>
      <vt:lpstr>Weak scaling</vt:lpstr>
    </vt:vector>
  </TitlesOfParts>
  <Company>Shodor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Parallelization:  Area Under a Curve</dc:title>
  <dc:creator>Aaron Weeden</dc:creator>
  <cp:lastModifiedBy>Aaron Weeden</cp:lastModifiedBy>
  <cp:revision>79</cp:revision>
  <dcterms:created xsi:type="dcterms:W3CDTF">2012-02-08T21:45:43Z</dcterms:created>
  <dcterms:modified xsi:type="dcterms:W3CDTF">2012-02-08T21:47:27Z</dcterms:modified>
</cp:coreProperties>
</file>