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61" r:id="rId3"/>
    <p:sldId id="262" r:id="rId4"/>
    <p:sldId id="263" r:id="rId5"/>
    <p:sldId id="264" r:id="rId6"/>
    <p:sldId id="268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5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7.png"/><Relationship Id="rId1" Type="http://schemas.openxmlformats.org/officeDocument/2006/relationships/tags" Target="../tags/tag1.x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3387"/>
            <a:ext cx="7772400" cy="1470025"/>
          </a:xfrm>
        </p:spPr>
        <p:txBody>
          <a:bodyPr/>
          <a:lstStyle>
            <a:lvl1pPr>
              <a:defRPr>
                <a:latin typeface="Times New Roman"/>
                <a:cs typeface="Times New Roman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1628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6/6/11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0A2C-8C82-2B4D-978E-C349E8AFAA3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0" y="0"/>
            <a:ext cx="63500" cy="6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63500" y="6086640"/>
            <a:ext cx="9004300" cy="7016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6" descr="ou201_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6099293"/>
            <a:ext cx="528637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0" descr="earlham_college_logo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253280"/>
            <a:ext cx="13716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UIUC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6199305"/>
            <a:ext cx="18034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12"/>
          <p:cNvSpPr txBox="1">
            <a:spLocks/>
          </p:cNvSpPr>
          <p:nvPr userDrawn="1"/>
        </p:nvSpPr>
        <p:spPr>
          <a:xfrm>
            <a:off x="990600" y="4829485"/>
            <a:ext cx="72390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charset="0"/>
              <a:buNone/>
            </a:pPr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Blue Waters Undergraduate Petascale Education Program</a:t>
            </a:r>
          </a:p>
          <a:p>
            <a:pPr algn="ctr">
              <a:buFont typeface="Wingdings" charset="0"/>
              <a:buNone/>
            </a:pPr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May 29 – June 10 2011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" name="Picture 1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53280"/>
            <a:ext cx="1905000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075" y="6210418"/>
            <a:ext cx="13557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663" y="6231055"/>
            <a:ext cx="1752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800" y="4105585"/>
            <a:ext cx="29464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59566"/>
            <a:ext cx="6350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7"/>
          <p:cNvSpPr>
            <a:spLocks noChangeArrowheads="1"/>
          </p:cNvSpPr>
          <p:nvPr userDrawn="1"/>
        </p:nvSpPr>
        <p:spPr bwMode="gray">
          <a:xfrm>
            <a:off x="762000" y="2154766"/>
            <a:ext cx="31750" cy="10525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2" name="Rectangle 8"/>
          <p:cNvSpPr>
            <a:spLocks noChangeArrowheads="1"/>
          </p:cNvSpPr>
          <p:nvPr userDrawn="1"/>
        </p:nvSpPr>
        <p:spPr bwMode="gray">
          <a:xfrm>
            <a:off x="457200" y="2992966"/>
            <a:ext cx="8226425" cy="3175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rgbClr val="FFFFFF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0" y="217714"/>
            <a:ext cx="8781143" cy="127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966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DF0BD-6F9F-AE47-A91D-4E86BCE055EE}" type="datetimeFigureOut">
              <a:rPr lang="en-US" smtClean="0"/>
              <a:t>6/6/11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0A2C-8C82-2B4D-978E-C349E8AFA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86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DF0BD-6F9F-AE47-A91D-4E86BCE055EE}" type="datetimeFigureOut">
              <a:rPr lang="en-US" smtClean="0"/>
              <a:t>6/6/11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0A2C-8C82-2B4D-978E-C349E8AFA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6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DF0BD-6F9F-AE47-A91D-4E86BCE055EE}" type="datetimeFigureOut">
              <a:rPr lang="en-US" smtClean="0"/>
              <a:t>6/6/11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0A2C-8C82-2B4D-978E-C349E8AFA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44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DF0BD-6F9F-AE47-A91D-4E86BCE055EE}" type="datetimeFigureOut">
              <a:rPr lang="en-US" smtClean="0"/>
              <a:t>6/6/11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0A2C-8C82-2B4D-978E-C349E8AFA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02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DF0BD-6F9F-AE47-A91D-4E86BCE055EE}" type="datetimeFigureOut">
              <a:rPr lang="en-US" smtClean="0"/>
              <a:t>6/6/11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0A2C-8C82-2B4D-978E-C349E8AFA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0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DF0BD-6F9F-AE47-A91D-4E86BCE055EE}" type="datetimeFigureOut">
              <a:rPr lang="en-US" smtClean="0"/>
              <a:t>6/6/11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0A2C-8C82-2B4D-978E-C349E8AFA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551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DF0BD-6F9F-AE47-A91D-4E86BCE055EE}" type="datetimeFigureOut">
              <a:rPr lang="en-US" smtClean="0"/>
              <a:t>6/6/11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0A2C-8C82-2B4D-978E-C349E8AFA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659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DF0BD-6F9F-AE47-A91D-4E86BCE055EE}" type="datetimeFigureOut">
              <a:rPr lang="en-US" smtClean="0"/>
              <a:t>6/6/11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0A2C-8C82-2B4D-978E-C349E8AFA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615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DF0BD-6F9F-AE47-A91D-4E86BCE055EE}" type="datetimeFigureOut">
              <a:rPr lang="en-US" smtClean="0"/>
              <a:t>6/6/11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0A2C-8C82-2B4D-978E-C349E8AFA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18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DF0BD-6F9F-AE47-A91D-4E86BCE055EE}" type="datetimeFigureOut">
              <a:rPr lang="en-US" smtClean="0"/>
              <a:t>6/6/11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0A2C-8C82-2B4D-978E-C349E8AFA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026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microsoft.com/office/2007/relationships/hdphoto" Target="../media/hdphoto4.wdp"/><Relationship Id="rId21" Type="http://schemas.openxmlformats.org/officeDocument/2006/relationships/image" Target="../media/image5.png"/><Relationship Id="rId22" Type="http://schemas.openxmlformats.org/officeDocument/2006/relationships/image" Target="../media/image6.png"/><Relationship Id="rId23" Type="http://schemas.microsoft.com/office/2007/relationships/hdphoto" Target="../media/hdphoto5.wdp"/><Relationship Id="rId24" Type="http://schemas.openxmlformats.org/officeDocument/2006/relationships/image" Target="../media/image7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microsoft.com/office/2007/relationships/hdphoto" Target="../media/hdphoto1.wdp"/><Relationship Id="rId15" Type="http://schemas.openxmlformats.org/officeDocument/2006/relationships/image" Target="../media/image2.png"/><Relationship Id="rId16" Type="http://schemas.microsoft.com/office/2007/relationships/hdphoto" Target="../media/hdphoto2.wdp"/><Relationship Id="rId17" Type="http://schemas.openxmlformats.org/officeDocument/2006/relationships/image" Target="../media/image3.png"/><Relationship Id="rId18" Type="http://schemas.microsoft.com/office/2007/relationships/hdphoto" Target="../media/hdphoto3.wdp"/><Relationship Id="rId1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FF7ED-914F-FF48-963C-B67E0B2D546A}" type="datetimeFigureOut">
              <a:rPr lang="en-US" smtClean="0"/>
              <a:t>6/6/11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12"/>
          <p:cNvSpPr txBox="1">
            <a:spLocks noChangeArrowheads="1"/>
          </p:cNvSpPr>
          <p:nvPr userDrawn="1"/>
        </p:nvSpPr>
        <p:spPr bwMode="auto">
          <a:xfrm>
            <a:off x="2209800" y="623904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4572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chemeClr val="bg1"/>
                </a:solidFill>
              </a:rPr>
              <a:t>BWUPEP2011, UIUC, May 29 - June 10 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13"/>
          <p:cNvSpPr txBox="1">
            <a:spLocks noChangeArrowheads="1"/>
          </p:cNvSpPr>
          <p:nvPr userDrawn="1"/>
        </p:nvSpPr>
        <p:spPr bwMode="auto">
          <a:xfrm>
            <a:off x="8534400" y="6292960"/>
            <a:ext cx="457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793694-A8D4-474B-9AF8-635BFD99F776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Picture 15" descr="ou201_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50" y="6143625"/>
            <a:ext cx="3937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6"/>
          <p:cNvPicPr>
            <a:picLocks noChangeAspect="1"/>
          </p:cNvPicPr>
          <p:nvPr userDrawn="1"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326" b="100000" l="4000" r="9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140450"/>
            <a:ext cx="6350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/>
          <p:cNvPicPr>
            <a:picLocks noChangeAspect="1"/>
          </p:cNvPicPr>
          <p:nvPr userDrawn="1"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667" b="100000" l="3333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75" y="6096000"/>
            <a:ext cx="7334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/>
          <p:cNvPicPr>
            <a:picLocks noChangeAspect="1"/>
          </p:cNvPicPr>
          <p:nvPr userDrawn="1"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216760"/>
            <a:ext cx="4794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531" y="6172200"/>
            <a:ext cx="388937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6"/>
          <p:cNvPicPr>
            <a:picLocks noChangeAspect="1"/>
          </p:cNvPicPr>
          <p:nvPr userDrawn="1"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905" r="986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6096000"/>
            <a:ext cx="5667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2"/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6350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7"/>
          <p:cNvSpPr>
            <a:spLocks noChangeArrowheads="1"/>
          </p:cNvSpPr>
          <p:nvPr userDrawn="1"/>
        </p:nvSpPr>
        <p:spPr bwMode="gray">
          <a:xfrm>
            <a:off x="609600" y="381000"/>
            <a:ext cx="31750" cy="10525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19" name="Rectangle 8"/>
          <p:cNvSpPr>
            <a:spLocks noChangeArrowheads="1"/>
          </p:cNvSpPr>
          <p:nvPr userDrawn="1"/>
        </p:nvSpPr>
        <p:spPr bwMode="gray">
          <a:xfrm>
            <a:off x="304800" y="1219200"/>
            <a:ext cx="8226425" cy="3175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rgbClr val="FFFFFF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3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371600"/>
            <a:ext cx="7924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117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3200" kern="1200">
          <a:solidFill>
            <a:schemeClr val="tx1"/>
          </a:solidFill>
          <a:latin typeface="Times New Roman"/>
          <a:ea typeface="+mn-ea"/>
          <a:cs typeface="Times New Roman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 typeface="Wingdings" charset="2"/>
        <a:buChar char="§"/>
        <a:defRPr sz="2800" kern="1200">
          <a:solidFill>
            <a:schemeClr val="tx1"/>
          </a:solidFill>
          <a:latin typeface="Times New Roman"/>
          <a:ea typeface="+mn-ea"/>
          <a:cs typeface="Times New Roman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3"/>
        </a:buClr>
        <a:buFont typeface="Wingdings" charset="2"/>
        <a:buChar char="§"/>
        <a:defRPr sz="2400" kern="1200">
          <a:solidFill>
            <a:schemeClr val="tx1"/>
          </a:solidFill>
          <a:latin typeface="Times New Roman"/>
          <a:ea typeface="+mn-ea"/>
          <a:cs typeface="Times New Roman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6"/>
        </a:buClr>
        <a:buFont typeface="Wingdings" charset="2"/>
        <a:buChar char="§"/>
        <a:defRPr sz="2000" kern="1200">
          <a:solidFill>
            <a:schemeClr val="tx1"/>
          </a:solidFill>
          <a:latin typeface="Times New Roman"/>
          <a:ea typeface="+mn-ea"/>
          <a:cs typeface="Times New Roman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4"/>
        </a:buClr>
        <a:buFont typeface="Wingdings" charset="2"/>
        <a:buChar char="§"/>
        <a:defRPr sz="2000" kern="1200">
          <a:solidFill>
            <a:schemeClr val="tx1"/>
          </a:solidFill>
          <a:latin typeface="Times New Roman"/>
          <a:ea typeface="+mn-ea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0832"/>
            <a:ext cx="7772400" cy="1470025"/>
          </a:xfrm>
        </p:spPr>
        <p:txBody>
          <a:bodyPr/>
          <a:lstStyle/>
          <a:p>
            <a:r>
              <a:rPr lang="en-US" dirty="0" smtClean="0"/>
              <a:t>Hybrid MPI/CUDA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42762"/>
            <a:ext cx="6400800" cy="1752600"/>
          </a:xfrm>
        </p:spPr>
        <p:txBody>
          <a:bodyPr/>
          <a:lstStyle/>
          <a:p>
            <a:r>
              <a:rPr lang="en-US" dirty="0" smtClean="0"/>
              <a:t>Scaling accelerator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232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Hybrid CUDA?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1527048"/>
            <a:ext cx="8534400" cy="4572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CUDA is fast! (for some problems)</a:t>
            </a:r>
          </a:p>
          <a:p>
            <a:r>
              <a:rPr lang="en-US" sz="2800" dirty="0" smtClean="0"/>
              <a:t>CUDA on a single card is like </a:t>
            </a:r>
            <a:r>
              <a:rPr lang="en-US" sz="2800" dirty="0" err="1" smtClean="0"/>
              <a:t>OpenMP</a:t>
            </a:r>
            <a:r>
              <a:rPr lang="en-US" sz="2800" dirty="0" smtClean="0"/>
              <a:t> (doesn’t scale)</a:t>
            </a:r>
          </a:p>
          <a:p>
            <a:r>
              <a:rPr lang="en-US" sz="2800" dirty="0" smtClean="0"/>
              <a:t>MPI can only scale so far</a:t>
            </a:r>
          </a:p>
          <a:p>
            <a:pPr lvl="1"/>
            <a:r>
              <a:rPr lang="en-US" sz="2400" dirty="0" smtClean="0"/>
              <a:t>Excessive power</a:t>
            </a:r>
          </a:p>
          <a:p>
            <a:pPr lvl="1"/>
            <a:r>
              <a:rPr lang="en-US" sz="2400" dirty="0" smtClean="0"/>
              <a:t>Communication overhead</a:t>
            </a:r>
          </a:p>
          <a:p>
            <a:r>
              <a:rPr lang="en-US" sz="2800" dirty="0"/>
              <a:t>L</a:t>
            </a:r>
            <a:r>
              <a:rPr lang="en-US" sz="2800" dirty="0" smtClean="0"/>
              <a:t>arge amount of work remains for each node</a:t>
            </a:r>
          </a:p>
          <a:p>
            <a:r>
              <a:rPr lang="en-US" sz="2800" dirty="0" smtClean="0"/>
              <a:t>What if you can harness the power of multiple accelerators on multiple MPI processes?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6081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Architectures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3" y="1527048"/>
            <a:ext cx="4741962" cy="4572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Tesla S1050 connected to nodes</a:t>
            </a:r>
          </a:p>
          <a:p>
            <a:pPr lvl="1"/>
            <a:r>
              <a:rPr lang="en-US" dirty="0" smtClean="0"/>
              <a:t>1 GPU, connected directly to a node</a:t>
            </a:r>
          </a:p>
          <a:p>
            <a:pPr lvl="1"/>
            <a:r>
              <a:rPr lang="en-US" dirty="0" smtClean="0"/>
              <a:t>Al-Salam @ Earlham (as11 &amp; as12)</a:t>
            </a:r>
          </a:p>
          <a:p>
            <a:r>
              <a:rPr lang="en-US" dirty="0" smtClean="0"/>
              <a:t>Tesla S1070</a:t>
            </a:r>
          </a:p>
          <a:p>
            <a:pPr lvl="1"/>
            <a:r>
              <a:rPr lang="en-US" dirty="0" smtClean="0"/>
              <a:t>A server node with 4 GPUs, typically connected via PCI-E to 2 nodes</a:t>
            </a:r>
          </a:p>
          <a:p>
            <a:pPr lvl="1"/>
            <a:r>
              <a:rPr lang="en-US" dirty="0" smtClean="0"/>
              <a:t>Sooner @ OU has some of these</a:t>
            </a:r>
          </a:p>
          <a:p>
            <a:pPr lvl="1"/>
            <a:r>
              <a:rPr lang="en-US" dirty="0" smtClean="0"/>
              <a:t>Lincoln @ NCSA (192 nodes)</a:t>
            </a:r>
          </a:p>
          <a:p>
            <a:pPr lvl="1"/>
            <a:r>
              <a:rPr lang="en-US" dirty="0" smtClean="0"/>
              <a:t>Accelerator Cluster (AC) @ NCSA (32 nodes)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539623" y="1527048"/>
            <a:ext cx="1536095" cy="156933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660576" y="1889281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30690" y="1889281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400804" y="1889281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737051" y="1889281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655741" y="2235201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25855" y="2235201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395969" y="2235201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732216" y="2235201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655741" y="2600477"/>
            <a:ext cx="1303869" cy="35076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RAM</a:t>
            </a:r>
            <a:endParaRPr lang="en-US" sz="800" dirty="0"/>
          </a:p>
        </p:txBody>
      </p:sp>
      <p:sp>
        <p:nvSpPr>
          <p:cNvPr id="19" name="Rounded Rectangle 18"/>
          <p:cNvSpPr/>
          <p:nvPr/>
        </p:nvSpPr>
        <p:spPr>
          <a:xfrm>
            <a:off x="5544468" y="4407517"/>
            <a:ext cx="1536095" cy="149496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665421" y="4695382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035535" y="4695382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405649" y="4695382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741896" y="4695382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660586" y="5041302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030700" y="5041302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400814" y="5041302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737061" y="5041302"/>
            <a:ext cx="217714" cy="2177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660586" y="5406578"/>
            <a:ext cx="1303869" cy="35076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RAM</a:t>
            </a:r>
            <a:endParaRPr lang="en-US" sz="800" dirty="0"/>
          </a:p>
        </p:txBody>
      </p:sp>
      <p:sp>
        <p:nvSpPr>
          <p:cNvPr id="29" name="Rounded Rectangle 28"/>
          <p:cNvSpPr/>
          <p:nvPr/>
        </p:nvSpPr>
        <p:spPr>
          <a:xfrm>
            <a:off x="7414388" y="2866576"/>
            <a:ext cx="1197429" cy="115872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559531" y="2982691"/>
            <a:ext cx="399143" cy="39914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GPU</a:t>
            </a:r>
            <a:endParaRPr lang="en-US" sz="800" dirty="0"/>
          </a:p>
        </p:txBody>
      </p:sp>
      <p:sp>
        <p:nvSpPr>
          <p:cNvPr id="31" name="Rectangle 30"/>
          <p:cNvSpPr/>
          <p:nvPr/>
        </p:nvSpPr>
        <p:spPr>
          <a:xfrm>
            <a:off x="8062064" y="2982691"/>
            <a:ext cx="399143" cy="39914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GPU</a:t>
            </a:r>
            <a:endParaRPr lang="en-US" sz="800" dirty="0"/>
          </a:p>
        </p:txBody>
      </p:sp>
      <p:sp>
        <p:nvSpPr>
          <p:cNvPr id="32" name="Rectangle 31"/>
          <p:cNvSpPr/>
          <p:nvPr/>
        </p:nvSpPr>
        <p:spPr>
          <a:xfrm>
            <a:off x="7559531" y="3483435"/>
            <a:ext cx="399143" cy="39914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GPU</a:t>
            </a:r>
            <a:endParaRPr lang="en-US" sz="800" dirty="0"/>
          </a:p>
        </p:txBody>
      </p:sp>
      <p:sp>
        <p:nvSpPr>
          <p:cNvPr id="33" name="Rectangle 32"/>
          <p:cNvSpPr/>
          <p:nvPr/>
        </p:nvSpPr>
        <p:spPr>
          <a:xfrm>
            <a:off x="8062064" y="3488274"/>
            <a:ext cx="399143" cy="39914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GPU</a:t>
            </a:r>
            <a:endParaRPr 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6057307" y="1587524"/>
            <a:ext cx="4877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Node</a:t>
            </a:r>
            <a:endParaRPr lang="en-US" sz="1000" dirty="0"/>
          </a:p>
        </p:txBody>
      </p:sp>
      <p:sp>
        <p:nvSpPr>
          <p:cNvPr id="36" name="TextBox 35"/>
          <p:cNvSpPr txBox="1"/>
          <p:nvPr/>
        </p:nvSpPr>
        <p:spPr>
          <a:xfrm>
            <a:off x="6077514" y="4436546"/>
            <a:ext cx="4877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Node</a:t>
            </a:r>
            <a:endParaRPr lang="en-US" sz="1000" dirty="0"/>
          </a:p>
        </p:txBody>
      </p:sp>
      <p:sp>
        <p:nvSpPr>
          <p:cNvPr id="39" name="Bent-Up Arrow 38"/>
          <p:cNvSpPr/>
          <p:nvPr/>
        </p:nvSpPr>
        <p:spPr>
          <a:xfrm flipV="1">
            <a:off x="7087813" y="2078552"/>
            <a:ext cx="986346" cy="729972"/>
          </a:xfrm>
          <a:prstGeom prst="bentUpArrow">
            <a:avLst>
              <a:gd name="adj1" fmla="val 6774"/>
              <a:gd name="adj2" fmla="val 10916"/>
              <a:gd name="adj3" fmla="val 18372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Bent-Up Arrow 39"/>
          <p:cNvSpPr/>
          <p:nvPr/>
        </p:nvSpPr>
        <p:spPr>
          <a:xfrm>
            <a:off x="7087813" y="4061584"/>
            <a:ext cx="986346" cy="1016003"/>
          </a:xfrm>
          <a:prstGeom prst="bentUpArrow">
            <a:avLst>
              <a:gd name="adj1" fmla="val 5183"/>
              <a:gd name="adj2" fmla="val 6839"/>
              <a:gd name="adj3" fmla="val 13964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64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MPI/CUDA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CUDA will be:</a:t>
            </a:r>
          </a:p>
          <a:p>
            <a:pPr lvl="1"/>
            <a:r>
              <a:rPr lang="en-US" sz="2400" dirty="0" smtClean="0"/>
              <a:t>Doing the computational heavy lifting</a:t>
            </a:r>
          </a:p>
          <a:p>
            <a:pPr lvl="1"/>
            <a:r>
              <a:rPr lang="en-US" sz="2400" dirty="0" smtClean="0"/>
              <a:t>Dictating your algorithm &amp; parallel layout (data parallel)</a:t>
            </a:r>
          </a:p>
          <a:p>
            <a:r>
              <a:rPr lang="en-US" sz="2800" dirty="0" smtClean="0"/>
              <a:t>Therefore:</a:t>
            </a:r>
          </a:p>
          <a:p>
            <a:pPr lvl="1"/>
            <a:r>
              <a:rPr lang="en-US" sz="2400" dirty="0" smtClean="0"/>
              <a:t>Design CUDA portions first</a:t>
            </a:r>
          </a:p>
          <a:p>
            <a:pPr lvl="1"/>
            <a:r>
              <a:rPr lang="en-US" sz="2400" dirty="0" smtClean="0"/>
              <a:t>Use MPI to move work to each node</a:t>
            </a:r>
          </a:p>
        </p:txBody>
      </p:sp>
    </p:spTree>
    <p:extLst>
      <p:ext uri="{BB962C8B-B14F-4D97-AF65-F5344CB8AC3E}">
        <p14:creationId xmlns:p14="http://schemas.microsoft.com/office/powerpoint/2010/main" val="3173320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06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Do as much work as possible on the GPU before bringing data back to the CPU and communicating it</a:t>
            </a:r>
          </a:p>
          <a:p>
            <a:pPr lvl="1"/>
            <a:r>
              <a:rPr lang="en-US" sz="2400" dirty="0" smtClean="0"/>
              <a:t>Sometimes you won’t have a choice…</a:t>
            </a:r>
          </a:p>
          <a:p>
            <a:r>
              <a:rPr lang="en-US" sz="2800" dirty="0" smtClean="0"/>
              <a:t>Debugging tips:</a:t>
            </a:r>
          </a:p>
          <a:p>
            <a:pPr lvl="1"/>
            <a:r>
              <a:rPr lang="en-US" sz="2400" dirty="0" smtClean="0"/>
              <a:t>Develop/test/debug one-</a:t>
            </a:r>
            <a:br>
              <a:rPr lang="en-US" sz="2400" dirty="0" smtClean="0"/>
            </a:br>
            <a:r>
              <a:rPr lang="en-US" sz="2400" dirty="0" smtClean="0"/>
              <a:t>node version first</a:t>
            </a:r>
          </a:p>
          <a:p>
            <a:pPr lvl="1"/>
            <a:r>
              <a:rPr lang="en-US" sz="2400" dirty="0" smtClean="0"/>
              <a:t>Then test it with multiple </a:t>
            </a:r>
            <a:br>
              <a:rPr lang="en-US" sz="2400" dirty="0" smtClean="0"/>
            </a:br>
            <a:r>
              <a:rPr lang="en-US" sz="2400" dirty="0" smtClean="0"/>
              <a:t>nodes to verify </a:t>
            </a:r>
            <a:r>
              <a:rPr lang="en-US" sz="2400" dirty="0" err="1" smtClean="0"/>
              <a:t>commun</a:t>
            </a:r>
            <a:r>
              <a:rPr lang="en-US" sz="2400" dirty="0" smtClean="0"/>
              <a:t>-</a:t>
            </a:r>
            <a:br>
              <a:rPr lang="en-US" sz="2400" dirty="0" smtClean="0"/>
            </a:br>
            <a:r>
              <a:rPr lang="en-US" sz="2400" dirty="0" err="1" smtClean="0"/>
              <a:t>ication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826000" y="385838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4390572" y="3182408"/>
            <a:ext cx="4620381" cy="258532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Menlo Regular"/>
                <a:cs typeface="Menlo Regular"/>
              </a:rPr>
              <a:t>move </a:t>
            </a:r>
            <a:r>
              <a:rPr lang="en-US" dirty="0">
                <a:latin typeface="Menlo Regular"/>
                <a:cs typeface="Menlo Regular"/>
              </a:rPr>
              <a:t>data to each </a:t>
            </a:r>
            <a:r>
              <a:rPr lang="en-US" dirty="0" smtClean="0">
                <a:latin typeface="Menlo Regular"/>
                <a:cs typeface="Menlo Regular"/>
              </a:rPr>
              <a:t>node</a:t>
            </a:r>
          </a:p>
          <a:p>
            <a:endParaRPr lang="en-US" dirty="0">
              <a:latin typeface="Menlo Regular"/>
              <a:cs typeface="Menlo Regular"/>
            </a:endParaRPr>
          </a:p>
          <a:p>
            <a:r>
              <a:rPr lang="en-US" dirty="0" smtClean="0">
                <a:latin typeface="Menlo Regular"/>
                <a:cs typeface="Menlo Regular"/>
              </a:rPr>
              <a:t>while not done:</a:t>
            </a:r>
            <a:endParaRPr lang="en-US" dirty="0">
              <a:latin typeface="Menlo Regular"/>
              <a:cs typeface="Menlo Regular"/>
            </a:endParaRPr>
          </a:p>
          <a:p>
            <a:r>
              <a:rPr lang="en-US" dirty="0" smtClean="0">
                <a:latin typeface="Menlo Regular"/>
                <a:cs typeface="Menlo Regular"/>
              </a:rPr>
              <a:t>	copy </a:t>
            </a:r>
            <a:r>
              <a:rPr lang="en-US" dirty="0">
                <a:latin typeface="Menlo Regular"/>
                <a:cs typeface="Menlo Regular"/>
              </a:rPr>
              <a:t>data to GPU</a:t>
            </a:r>
          </a:p>
          <a:p>
            <a:r>
              <a:rPr lang="en-US" dirty="0" smtClean="0">
                <a:latin typeface="Menlo Regular"/>
                <a:cs typeface="Menlo Regular"/>
              </a:rPr>
              <a:t>	do work &lt;&lt;&lt; &gt;&gt;&gt;</a:t>
            </a:r>
            <a:endParaRPr lang="en-US" dirty="0">
              <a:latin typeface="Menlo Regular"/>
              <a:cs typeface="Menlo Regular"/>
            </a:endParaRPr>
          </a:p>
          <a:p>
            <a:r>
              <a:rPr lang="en-US" dirty="0" smtClean="0">
                <a:latin typeface="Menlo Regular"/>
                <a:cs typeface="Menlo Regular"/>
              </a:rPr>
              <a:t>	get </a:t>
            </a:r>
            <a:r>
              <a:rPr lang="en-US" dirty="0">
                <a:latin typeface="Menlo Regular"/>
                <a:cs typeface="Menlo Regular"/>
              </a:rPr>
              <a:t>new state out of GPU</a:t>
            </a:r>
          </a:p>
          <a:p>
            <a:r>
              <a:rPr lang="en-US" dirty="0" smtClean="0">
                <a:latin typeface="Menlo Regular"/>
                <a:cs typeface="Menlo Regular"/>
              </a:rPr>
              <a:t>	communicate </a:t>
            </a:r>
            <a:r>
              <a:rPr lang="en-US" dirty="0">
                <a:latin typeface="Menlo Regular"/>
                <a:cs typeface="Menlo Regular"/>
              </a:rPr>
              <a:t>with </a:t>
            </a:r>
            <a:r>
              <a:rPr lang="en-US" dirty="0" smtClean="0">
                <a:latin typeface="Menlo Regular"/>
                <a:cs typeface="Menlo Regular"/>
              </a:rPr>
              <a:t>others</a:t>
            </a:r>
          </a:p>
          <a:p>
            <a:endParaRPr lang="en-US" dirty="0">
              <a:latin typeface="Menlo Regular"/>
              <a:cs typeface="Menlo Regular"/>
            </a:endParaRPr>
          </a:p>
          <a:p>
            <a:r>
              <a:rPr lang="en-US" dirty="0" smtClean="0">
                <a:latin typeface="Menlo Regular"/>
                <a:cs typeface="Menlo Regular"/>
              </a:rPr>
              <a:t>aggregate results from all nodes</a:t>
            </a:r>
            <a:endParaRPr lang="en-US" dirty="0">
              <a:latin typeface="Menlo Regular"/>
              <a:cs typeface="Menl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949045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Multi-GPU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CPU thread can only have a single active </a:t>
            </a:r>
            <a:r>
              <a:rPr lang="en-US" i="1" dirty="0" smtClean="0"/>
              <a:t>context </a:t>
            </a:r>
            <a:r>
              <a:rPr lang="en-US" dirty="0" smtClean="0"/>
              <a:t>to communicate with a GPU</a:t>
            </a:r>
          </a:p>
          <a:p>
            <a:r>
              <a:rPr lang="en-US" sz="2800" dirty="0" err="1" smtClean="0">
                <a:latin typeface="Courier"/>
                <a:cs typeface="Courier"/>
              </a:rPr>
              <a:t>cudaGetDeviceCount</a:t>
            </a:r>
            <a:r>
              <a:rPr lang="en-US" sz="2800" dirty="0" smtClean="0">
                <a:latin typeface="Courier"/>
                <a:cs typeface="Courier"/>
              </a:rPr>
              <a:t>(</a:t>
            </a:r>
            <a:r>
              <a:rPr lang="en-US" sz="2800" dirty="0" err="1" smtClean="0">
                <a:latin typeface="Courier"/>
                <a:cs typeface="Courier"/>
              </a:rPr>
              <a:t>int</a:t>
            </a:r>
            <a:r>
              <a:rPr lang="en-US" sz="2800" dirty="0" smtClean="0">
                <a:latin typeface="Courier"/>
                <a:cs typeface="Courier"/>
              </a:rPr>
              <a:t> * count)</a:t>
            </a:r>
          </a:p>
          <a:p>
            <a:r>
              <a:rPr lang="en-US" sz="2800" dirty="0" err="1" smtClean="0">
                <a:latin typeface="Courier"/>
                <a:cs typeface="Courier"/>
              </a:rPr>
              <a:t>cudaSetDevice</a:t>
            </a:r>
            <a:r>
              <a:rPr lang="en-US" sz="2800" dirty="0" smtClean="0">
                <a:latin typeface="Courier"/>
                <a:cs typeface="Courier"/>
              </a:rPr>
              <a:t>(</a:t>
            </a:r>
            <a:r>
              <a:rPr lang="en-US" sz="2800" dirty="0" err="1" smtClean="0">
                <a:latin typeface="Courier"/>
                <a:cs typeface="Courier"/>
              </a:rPr>
              <a:t>int</a:t>
            </a:r>
            <a:r>
              <a:rPr lang="en-US" sz="2800" dirty="0" smtClean="0">
                <a:latin typeface="Courier"/>
                <a:cs typeface="Courier"/>
              </a:rPr>
              <a:t> device)</a:t>
            </a:r>
          </a:p>
          <a:p>
            <a:r>
              <a:rPr lang="en-US" dirty="0" smtClean="0"/>
              <a:t>Be careful using MPI rank alone, device count only counts the cards visible from each </a:t>
            </a:r>
            <a:r>
              <a:rPr lang="en-US" i="1" dirty="0" smtClean="0"/>
              <a:t>node</a:t>
            </a:r>
          </a:p>
          <a:p>
            <a:pPr lvl="1"/>
            <a:r>
              <a:rPr lang="en-US" dirty="0" smtClean="0"/>
              <a:t>Use </a:t>
            </a:r>
            <a:r>
              <a:rPr lang="en-US" sz="2400" dirty="0" err="1" smtClean="0">
                <a:latin typeface="Courier"/>
                <a:cs typeface="Courier"/>
              </a:rPr>
              <a:t>MPI_Get_processor_name</a:t>
            </a:r>
            <a:r>
              <a:rPr lang="en-US" sz="2400" dirty="0">
                <a:latin typeface="Courier"/>
                <a:cs typeface="Courier"/>
              </a:rPr>
              <a:t>(</a:t>
            </a:r>
            <a:r>
              <a:rPr lang="en-US" sz="2400" dirty="0" smtClean="0">
                <a:latin typeface="Courier"/>
                <a:cs typeface="Courier"/>
              </a:rPr>
              <a:t>)</a:t>
            </a:r>
            <a:r>
              <a:rPr lang="en-US" dirty="0" smtClean="0">
                <a:latin typeface="Times"/>
                <a:cs typeface="Times"/>
              </a:rPr>
              <a:t> </a:t>
            </a:r>
            <a:r>
              <a:rPr lang="en-US" dirty="0" smtClean="0"/>
              <a:t>to determine which processes are running where</a:t>
            </a:r>
          </a:p>
        </p:txBody>
      </p:sp>
    </p:spTree>
    <p:extLst>
      <p:ext uri="{BB962C8B-B14F-4D97-AF65-F5344CB8AC3E}">
        <p14:creationId xmlns:p14="http://schemas.microsoft.com/office/powerpoint/2010/main" val="2915228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CUDA needs </a:t>
            </a:r>
            <a:r>
              <a:rPr lang="en-US" sz="2200" dirty="0" err="1" smtClean="0">
                <a:latin typeface="Menlo Regular"/>
                <a:cs typeface="Menlo Regular"/>
              </a:rPr>
              <a:t>nvcc</a:t>
            </a:r>
            <a:r>
              <a:rPr lang="en-US" sz="2400" dirty="0" smtClean="0"/>
              <a:t>, MPI needs </a:t>
            </a:r>
            <a:r>
              <a:rPr lang="en-US" sz="2200" dirty="0" err="1" smtClean="0">
                <a:latin typeface="Menlo Regular"/>
                <a:cs typeface="Menlo Regular"/>
              </a:rPr>
              <a:t>mpicc</a:t>
            </a:r>
            <a:endParaRPr lang="en-US" sz="2200" dirty="0" smtClean="0">
              <a:latin typeface="Menlo Regular"/>
              <a:cs typeface="Menlo Regular"/>
            </a:endParaRPr>
          </a:p>
          <a:p>
            <a:r>
              <a:rPr lang="en-US" sz="2400" dirty="0" smtClean="0">
                <a:latin typeface="Georgia"/>
                <a:cs typeface="Georgia"/>
              </a:rPr>
              <a:t>Dirty trick: wrap </a:t>
            </a:r>
            <a:r>
              <a:rPr lang="en-US" sz="2200" dirty="0" err="1" smtClean="0">
                <a:latin typeface="Menlo Bold"/>
                <a:cs typeface="Menlo Bold"/>
              </a:rPr>
              <a:t>mpicc</a:t>
            </a:r>
            <a:r>
              <a:rPr lang="en-US" sz="2400" dirty="0" smtClean="0">
                <a:latin typeface="Georgia"/>
                <a:cs typeface="Georgia"/>
              </a:rPr>
              <a:t> with </a:t>
            </a:r>
            <a:r>
              <a:rPr lang="en-US" sz="2200" dirty="0" err="1" smtClean="0">
                <a:latin typeface="Menlo Regular"/>
                <a:cs typeface="Menlo Regular"/>
              </a:rPr>
              <a:t>nvcc</a:t>
            </a:r>
            <a:endParaRPr lang="en-US" sz="2200" dirty="0" smtClean="0">
              <a:latin typeface="Menlo Regular"/>
              <a:cs typeface="Menlo Regular"/>
            </a:endParaRPr>
          </a:p>
          <a:p>
            <a:endParaRPr lang="en-US" sz="2400" dirty="0">
              <a:latin typeface="Menlo Regular"/>
              <a:cs typeface="Menlo Regular"/>
            </a:endParaRPr>
          </a:p>
          <a:p>
            <a:endParaRPr lang="en-US" sz="2400" dirty="0" smtClean="0">
              <a:latin typeface="Menlo Regular"/>
              <a:cs typeface="Menlo Regular"/>
            </a:endParaRPr>
          </a:p>
          <a:p>
            <a:r>
              <a:rPr lang="en-US" sz="2200" dirty="0" err="1" smtClean="0">
                <a:latin typeface="Menlo Bold"/>
                <a:cs typeface="Menlo Bold"/>
              </a:rPr>
              <a:t>nvcc</a:t>
            </a:r>
            <a:r>
              <a:rPr lang="en-US" sz="2400" dirty="0">
                <a:latin typeface="Georgia"/>
                <a:cs typeface="Georgia"/>
              </a:rPr>
              <a:t> </a:t>
            </a:r>
            <a:r>
              <a:rPr lang="en-US" sz="2400" dirty="0" smtClean="0">
                <a:latin typeface="Georgia"/>
                <a:cs typeface="Georgia"/>
              </a:rPr>
              <a:t>processes </a:t>
            </a:r>
            <a:r>
              <a:rPr lang="en-US" sz="2200" dirty="0" smtClean="0">
                <a:latin typeface="Menlo Bold"/>
                <a:cs typeface="Menlo Bold"/>
              </a:rPr>
              <a:t>.cu</a:t>
            </a:r>
            <a:r>
              <a:rPr lang="en-US" sz="2400" dirty="0" smtClean="0">
                <a:latin typeface="Georgia"/>
                <a:cs typeface="Georgia"/>
              </a:rPr>
              <a:t> files, sends the rest to its wrapped compiler</a:t>
            </a:r>
          </a:p>
          <a:p>
            <a:r>
              <a:rPr lang="en-US" sz="2400" dirty="0" smtClean="0">
                <a:latin typeface="Georgia"/>
                <a:cs typeface="Georgia"/>
              </a:rPr>
              <a:t>Kernel, kernel invocation, </a:t>
            </a:r>
            <a:r>
              <a:rPr lang="en-US" sz="2200" dirty="0" err="1" smtClean="0">
                <a:latin typeface="Menlo Bold"/>
                <a:cs typeface="Menlo Bold"/>
              </a:rPr>
              <a:t>cudaMalloc</a:t>
            </a:r>
            <a:r>
              <a:rPr lang="en-US" sz="2400" dirty="0" smtClean="0">
                <a:latin typeface="Georgia"/>
                <a:cs typeface="Georgia"/>
              </a:rPr>
              <a:t>, are all best off in a </a:t>
            </a:r>
            <a:r>
              <a:rPr lang="en-US" sz="2200" dirty="0" smtClean="0">
                <a:latin typeface="Menlo Bold"/>
                <a:cs typeface="Menlo Bold"/>
              </a:rPr>
              <a:t>.cu </a:t>
            </a:r>
            <a:r>
              <a:rPr lang="en-US" sz="2400" dirty="0" smtClean="0">
                <a:latin typeface="Georgia"/>
                <a:cs typeface="Georgia"/>
              </a:rPr>
              <a:t>file somewhere</a:t>
            </a:r>
          </a:p>
          <a:p>
            <a:r>
              <a:rPr lang="en-US" sz="2400" dirty="0" smtClean="0">
                <a:latin typeface="Georgia"/>
                <a:cs typeface="Georgia"/>
              </a:rPr>
              <a:t>MPI calls should be in </a:t>
            </a:r>
            <a:r>
              <a:rPr lang="en-US" sz="2200" dirty="0" smtClean="0">
                <a:latin typeface="Menlo Bold"/>
                <a:cs typeface="Menlo Bold"/>
              </a:rPr>
              <a:t>.c </a:t>
            </a:r>
            <a:r>
              <a:rPr lang="en-US" sz="2400" dirty="0" smtClean="0">
                <a:latin typeface="Georgia"/>
                <a:cs typeface="Georgia"/>
              </a:rPr>
              <a:t>files</a:t>
            </a:r>
          </a:p>
          <a:p>
            <a:r>
              <a:rPr lang="en-US" sz="2400" dirty="0" smtClean="0">
                <a:latin typeface="Georgia"/>
                <a:cs typeface="Georgia"/>
              </a:rPr>
              <a:t>There are workarounds, but this is the simplest approach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286" y="2739481"/>
            <a:ext cx="6604000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nvcc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-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-compiler-</a:t>
            </a:r>
            <a:r>
              <a:rPr lang="en-US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bindir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mpicc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main.c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kernel.cu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397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Typically one MPI process per available GPU</a:t>
            </a:r>
          </a:p>
          <a:p>
            <a:r>
              <a:rPr lang="en-US" sz="2600" dirty="0" smtClean="0"/>
              <a:t>On Sooner (OU), each node has 2 GPUs available, so </a:t>
            </a:r>
            <a:r>
              <a:rPr lang="en-US" sz="2600" dirty="0" err="1" smtClean="0"/>
              <a:t>ppn</a:t>
            </a:r>
            <a:r>
              <a:rPr lang="en-US" sz="2600" dirty="0" smtClean="0"/>
              <a:t> should be 2. </a:t>
            </a:r>
          </a:p>
          <a:p>
            <a:endParaRPr lang="en-US" sz="2600" dirty="0"/>
          </a:p>
          <a:p>
            <a:endParaRPr lang="en-US" sz="2600" dirty="0" smtClean="0"/>
          </a:p>
          <a:p>
            <a:r>
              <a:rPr lang="en-US" sz="2600" dirty="0" smtClean="0"/>
              <a:t>On AC, each node has 4 GPUs and correspond to the number of processors requested, so this requests a total of 8 GPUs on 2 nodes:</a:t>
            </a:r>
            <a:endParaRPr lang="en-US" sz="2600" dirty="0"/>
          </a:p>
        </p:txBody>
      </p:sp>
      <p:sp>
        <p:nvSpPr>
          <p:cNvPr id="4" name="TextBox 3"/>
          <p:cNvSpPr txBox="1"/>
          <p:nvPr/>
        </p:nvSpPr>
        <p:spPr>
          <a:xfrm>
            <a:off x="1366762" y="5375897"/>
            <a:ext cx="620485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Menlo Bold"/>
                <a:cs typeface="Menlo Bold"/>
              </a:rPr>
              <a:t>#BSUB -l nodes=2:tesla:cuda3.2:ppn=4</a:t>
            </a:r>
            <a:endParaRPr lang="en-US" dirty="0">
              <a:latin typeface="Menlo Bold"/>
              <a:cs typeface="Menlo 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6762" y="2970589"/>
            <a:ext cx="6204857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>
                <a:latin typeface="Menlo Bold"/>
                <a:cs typeface="Menlo Bold"/>
              </a:rPr>
              <a:t>#BSUB -R "select[</a:t>
            </a:r>
            <a:r>
              <a:rPr lang="en-US" dirty="0" err="1">
                <a:latin typeface="Menlo Bold"/>
                <a:cs typeface="Menlo Bold"/>
              </a:rPr>
              <a:t>cuda</a:t>
            </a:r>
            <a:r>
              <a:rPr lang="en-US" dirty="0">
                <a:latin typeface="Menlo Bold"/>
                <a:cs typeface="Menlo Bold"/>
              </a:rPr>
              <a:t> &gt; 0]“</a:t>
            </a:r>
          </a:p>
          <a:p>
            <a:pPr>
              <a:buNone/>
            </a:pPr>
            <a:r>
              <a:rPr lang="en-US" dirty="0">
                <a:latin typeface="Menlo Bold"/>
                <a:cs typeface="Menlo Bold"/>
              </a:rPr>
              <a:t>#BSUB -R "</a:t>
            </a:r>
            <a:r>
              <a:rPr lang="en-US" dirty="0" err="1">
                <a:latin typeface="Menlo Bold"/>
                <a:cs typeface="Menlo Bold"/>
              </a:rPr>
              <a:t>rusage</a:t>
            </a:r>
            <a:r>
              <a:rPr lang="en-US" dirty="0">
                <a:latin typeface="Menlo Bold"/>
                <a:cs typeface="Menlo Bold"/>
              </a:rPr>
              <a:t>[</a:t>
            </a:r>
            <a:r>
              <a:rPr lang="en-US" dirty="0" err="1">
                <a:latin typeface="Menlo Bold"/>
                <a:cs typeface="Menlo Bold"/>
              </a:rPr>
              <a:t>cuda</a:t>
            </a:r>
            <a:r>
              <a:rPr lang="en-US" dirty="0">
                <a:latin typeface="Menlo Bold"/>
                <a:cs typeface="Menlo Bold"/>
              </a:rPr>
              <a:t>=2]</a:t>
            </a:r>
            <a:r>
              <a:rPr lang="en-US" dirty="0" smtClean="0">
                <a:latin typeface="Menlo Bold"/>
                <a:cs typeface="Menlo Bold"/>
              </a:rPr>
              <a:t>“</a:t>
            </a:r>
          </a:p>
          <a:p>
            <a:pPr>
              <a:buNone/>
            </a:pPr>
            <a:r>
              <a:rPr lang="en-US" dirty="0" smtClean="0">
                <a:latin typeface="Menlo Bold"/>
                <a:cs typeface="Menlo Bold"/>
              </a:rPr>
              <a:t>#BSUB –l nodes=1:ppn=2</a:t>
            </a:r>
            <a:endParaRPr lang="en-US" dirty="0">
              <a:latin typeface="Menlo Bold"/>
              <a:cs typeface="Menlo Bold"/>
            </a:endParaRPr>
          </a:p>
        </p:txBody>
      </p:sp>
    </p:spTree>
    <p:extLst>
      <p:ext uri="{BB962C8B-B14F-4D97-AF65-F5344CB8AC3E}">
        <p14:creationId xmlns:p14="http://schemas.microsoft.com/office/powerpoint/2010/main" val="648122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CUDA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We </a:t>
            </a:r>
            <a:r>
              <a:rPr lang="en-US" sz="2800" dirty="0" smtClean="0"/>
              <a:t>already </a:t>
            </a:r>
            <a:r>
              <a:rPr lang="en-US" sz="2800" dirty="0" smtClean="0"/>
              <a:t>have Area Under a Curve code for MPI and CUDA independently.</a:t>
            </a:r>
          </a:p>
          <a:p>
            <a:r>
              <a:rPr lang="en-US" sz="2800" dirty="0" smtClean="0"/>
              <a:t>You </a:t>
            </a:r>
            <a:r>
              <a:rPr lang="en-US" sz="2800" dirty="0" smtClean="0"/>
              <a:t>can</a:t>
            </a:r>
            <a:r>
              <a:rPr lang="en-US" sz="2800" dirty="0" smtClean="0"/>
              <a:t> </a:t>
            </a:r>
            <a:r>
              <a:rPr lang="en-US" sz="2800" dirty="0" smtClean="0"/>
              <a:t>write a hybrid code that has each GPU calculate a portion of the area, then use MPI to combine subtotals for the complete area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Otherwise feel free to take any code we’ve used so far </a:t>
            </a:r>
            <a:r>
              <a:rPr lang="en-US" sz="2800" smtClean="0"/>
              <a:t>and experiment!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250856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MMACSH" val="TRU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1353</TotalTime>
  <Words>517</Words>
  <Application>Microsoft Macintosh PowerPoint</Application>
  <PresentationFormat>On-screen Show (4:3)</PresentationFormat>
  <Paragraphs>79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Hybrid MPI/CUDA</vt:lpstr>
      <vt:lpstr>Why Hybrid CUDA?</vt:lpstr>
      <vt:lpstr>Hybrid Architectures</vt:lpstr>
      <vt:lpstr>MPI/CUDA Approach</vt:lpstr>
      <vt:lpstr>Implementation</vt:lpstr>
      <vt:lpstr>Multi-GPU Programming</vt:lpstr>
      <vt:lpstr>Compiling</vt:lpstr>
      <vt:lpstr>Executing</vt:lpstr>
      <vt:lpstr>Hybrid CUDA Lab</vt:lpstr>
    </vt:vector>
  </TitlesOfParts>
  <Company>University of Wisconsin-Eau Claire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Holt</dc:creator>
  <cp:lastModifiedBy>Brandon Holt</cp:lastModifiedBy>
  <cp:revision>148</cp:revision>
  <dcterms:created xsi:type="dcterms:W3CDTF">2011-05-28T13:36:56Z</dcterms:created>
  <dcterms:modified xsi:type="dcterms:W3CDTF">2011-06-07T04:37:32Z</dcterms:modified>
</cp:coreProperties>
</file>